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52"/>
  </p:notesMasterIdLst>
  <p:handoutMasterIdLst>
    <p:handoutMasterId r:id="rId153"/>
  </p:handoutMasterIdLst>
  <p:sldIdLst>
    <p:sldId id="301" r:id="rId3"/>
    <p:sldId id="307" r:id="rId4"/>
    <p:sldId id="308" r:id="rId5"/>
    <p:sldId id="453"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452"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389" r:id="rId88"/>
    <p:sldId id="390" r:id="rId89"/>
    <p:sldId id="391" r:id="rId90"/>
    <p:sldId id="392" r:id="rId91"/>
    <p:sldId id="393" r:id="rId92"/>
    <p:sldId id="394" r:id="rId93"/>
    <p:sldId id="395" r:id="rId94"/>
    <p:sldId id="396" r:id="rId95"/>
    <p:sldId id="397" r:id="rId96"/>
    <p:sldId id="398" r:id="rId97"/>
    <p:sldId id="399" r:id="rId98"/>
    <p:sldId id="400" r:id="rId99"/>
    <p:sldId id="401" r:id="rId100"/>
    <p:sldId id="402" r:id="rId101"/>
    <p:sldId id="403" r:id="rId102"/>
    <p:sldId id="404" r:id="rId103"/>
    <p:sldId id="405" r:id="rId104"/>
    <p:sldId id="406" r:id="rId105"/>
    <p:sldId id="407" r:id="rId106"/>
    <p:sldId id="408" r:id="rId107"/>
    <p:sldId id="409" r:id="rId108"/>
    <p:sldId id="410" r:id="rId109"/>
    <p:sldId id="411" r:id="rId110"/>
    <p:sldId id="412" r:id="rId111"/>
    <p:sldId id="413" r:id="rId112"/>
    <p:sldId id="414" r:id="rId113"/>
    <p:sldId id="454" r:id="rId114"/>
    <p:sldId id="416" r:id="rId115"/>
    <p:sldId id="417" r:id="rId116"/>
    <p:sldId id="418" r:id="rId117"/>
    <p:sldId id="419" r:id="rId118"/>
    <p:sldId id="420" r:id="rId119"/>
    <p:sldId id="421"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444" r:id="rId143"/>
    <p:sldId id="445" r:id="rId144"/>
    <p:sldId id="455" r:id="rId145"/>
    <p:sldId id="447" r:id="rId146"/>
    <p:sldId id="448" r:id="rId147"/>
    <p:sldId id="449" r:id="rId148"/>
    <p:sldId id="450" r:id="rId149"/>
    <p:sldId id="451" r:id="rId150"/>
    <p:sldId id="305" r:id="rId1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8" userDrawn="1">
          <p15:clr>
            <a:srgbClr val="A4A3A4"/>
          </p15:clr>
        </p15:guide>
        <p15:guide id="2" pos="5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6" autoAdjust="0"/>
    <p:restoredTop sz="94337" autoAdjust="0"/>
  </p:normalViewPr>
  <p:slideViewPr>
    <p:cSldViewPr snapToGrid="0" snapToObjects="1">
      <p:cViewPr varScale="1">
        <p:scale>
          <a:sx n="101" d="100"/>
          <a:sy n="101" d="100"/>
        </p:scale>
        <p:origin x="1434" y="108"/>
      </p:cViewPr>
      <p:guideLst>
        <p:guide orient="horz" pos="1298"/>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commentAuthors" Target="commentAuthor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8.wmf"/><Relationship Id="rId3" Type="http://schemas.openxmlformats.org/officeDocument/2006/relationships/image" Target="../media/image48.wmf"/><Relationship Id="rId7" Type="http://schemas.openxmlformats.org/officeDocument/2006/relationships/image" Target="../media/image52.wmf"/><Relationship Id="rId12" Type="http://schemas.openxmlformats.org/officeDocument/2006/relationships/image" Target="../media/image57.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5" Type="http://schemas.openxmlformats.org/officeDocument/2006/relationships/image" Target="../media/image6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 Id="rId14"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2" name="Shape 32"/>
          <p:cNvSpPr txBox="1">
            <a:spLocks noGrp="1"/>
          </p:cNvSpPr>
          <p:nvPr>
            <p:ph type="body" idx="1"/>
          </p:nvPr>
        </p:nvSpPr>
        <p:spPr>
          <a:xfrm>
            <a:off x="457200" y="1600200"/>
            <a:ext cx="8229600" cy="99287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2774203"/>
            <a:ext cx="8229600" cy="994450"/>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3"/>
          </p:nvPr>
        </p:nvSpPr>
        <p:spPr>
          <a:xfrm>
            <a:off x="459728" y="3949781"/>
            <a:ext cx="8229600" cy="1020762"/>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14"/>
          </p:nvPr>
        </p:nvSpPr>
        <p:spPr>
          <a:xfrm>
            <a:off x="459728" y="5151670"/>
            <a:ext cx="8229600" cy="10205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475076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6356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4/11/2018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6846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4/11/2018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73218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1370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4/11/2018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9463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434035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4/11/2018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3405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623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7008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7343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273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820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9146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1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917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648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6913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762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9504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083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1791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4/11/2018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053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4/11/2018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06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328360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51362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162660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9">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82240" y="6474315"/>
            <a:ext cx="6077662" cy="20080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95" r:id="rId4"/>
    <p:sldLayoutId id="2147483668" r:id="rId5"/>
    <p:sldLayoutId id="2147483669" r:id="rId6"/>
    <p:sldLayoutId id="2147483651" r:id="rId7"/>
    <p:sldLayoutId id="2147483654" r:id="rId8"/>
    <p:sldLayoutId id="2147483655" r:id="rId9"/>
    <p:sldLayoutId id="2147483656" r:id="rId10"/>
    <p:sldLayoutId id="2147483667" r:id="rId11"/>
    <p:sldLayoutId id="2147483696" r:id="rId12"/>
    <p:sldLayoutId id="2147483657"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5.png"/></Relationships>
</file>

<file path=ppt/slides/_rels/slide126.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9.bin"/><Relationship Id="rId18" Type="http://schemas.openxmlformats.org/officeDocument/2006/relationships/image" Target="../media/image53.wmf"/><Relationship Id="rId26" Type="http://schemas.openxmlformats.org/officeDocument/2006/relationships/image" Target="../media/image57.wmf"/><Relationship Id="rId3" Type="http://schemas.openxmlformats.org/officeDocument/2006/relationships/oleObject" Target="../embeddings/oleObject4.bin"/><Relationship Id="rId21" Type="http://schemas.openxmlformats.org/officeDocument/2006/relationships/oleObject" Target="../embeddings/oleObject13.bin"/><Relationship Id="rId7" Type="http://schemas.openxmlformats.org/officeDocument/2006/relationships/oleObject" Target="../embeddings/oleObject6.bin"/><Relationship Id="rId12" Type="http://schemas.openxmlformats.org/officeDocument/2006/relationships/image" Target="../media/image50.wmf"/><Relationship Id="rId17" Type="http://schemas.openxmlformats.org/officeDocument/2006/relationships/oleObject" Target="../embeddings/oleObject11.bin"/><Relationship Id="rId25" Type="http://schemas.openxmlformats.org/officeDocument/2006/relationships/oleObject" Target="../embeddings/oleObject15.bin"/><Relationship Id="rId2" Type="http://schemas.openxmlformats.org/officeDocument/2006/relationships/slideLayout" Target="../slideLayouts/slideLayout3.xml"/><Relationship Id="rId16" Type="http://schemas.openxmlformats.org/officeDocument/2006/relationships/image" Target="../media/image52.wmf"/><Relationship Id="rId20" Type="http://schemas.openxmlformats.org/officeDocument/2006/relationships/image" Target="../media/image54.wmf"/><Relationship Id="rId29"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image" Target="../media/image47.wmf"/><Relationship Id="rId11" Type="http://schemas.openxmlformats.org/officeDocument/2006/relationships/oleObject" Target="../embeddings/oleObject8.bin"/><Relationship Id="rId24" Type="http://schemas.openxmlformats.org/officeDocument/2006/relationships/image" Target="../media/image56.wmf"/><Relationship Id="rId32" Type="http://schemas.openxmlformats.org/officeDocument/2006/relationships/image" Target="../media/image60.wmf"/><Relationship Id="rId5" Type="http://schemas.openxmlformats.org/officeDocument/2006/relationships/oleObject" Target="../embeddings/oleObject5.bin"/><Relationship Id="rId15" Type="http://schemas.openxmlformats.org/officeDocument/2006/relationships/oleObject" Target="../embeddings/oleObject10.bin"/><Relationship Id="rId23" Type="http://schemas.openxmlformats.org/officeDocument/2006/relationships/oleObject" Target="../embeddings/oleObject14.bin"/><Relationship Id="rId28" Type="http://schemas.openxmlformats.org/officeDocument/2006/relationships/image" Target="../media/image58.wmf"/><Relationship Id="rId10" Type="http://schemas.openxmlformats.org/officeDocument/2006/relationships/image" Target="../media/image49.wmf"/><Relationship Id="rId19" Type="http://schemas.openxmlformats.org/officeDocument/2006/relationships/oleObject" Target="../embeddings/oleObject12.bin"/><Relationship Id="rId31" Type="http://schemas.openxmlformats.org/officeDocument/2006/relationships/oleObject" Target="../embeddings/oleObject18.bin"/><Relationship Id="rId4" Type="http://schemas.openxmlformats.org/officeDocument/2006/relationships/image" Target="../media/image46.wmf"/><Relationship Id="rId9" Type="http://schemas.openxmlformats.org/officeDocument/2006/relationships/oleObject" Target="../embeddings/oleObject7.bin"/><Relationship Id="rId14" Type="http://schemas.openxmlformats.org/officeDocument/2006/relationships/image" Target="../media/image51.wmf"/><Relationship Id="rId22" Type="http://schemas.openxmlformats.org/officeDocument/2006/relationships/image" Target="../media/image55.wmf"/><Relationship Id="rId27" Type="http://schemas.openxmlformats.org/officeDocument/2006/relationships/oleObject" Target="../embeddings/oleObject16.bin"/><Relationship Id="rId30" Type="http://schemas.openxmlformats.org/officeDocument/2006/relationships/image" Target="../media/image59.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24.bin"/><Relationship Id="rId18" Type="http://schemas.openxmlformats.org/officeDocument/2006/relationships/image" Target="../media/image68.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65.wmf"/><Relationship Id="rId17"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image" Target="../media/image67.wmf"/><Relationship Id="rId1" Type="http://schemas.openxmlformats.org/officeDocument/2006/relationships/vmlDrawing" Target="../drawings/vmlDrawing5.vml"/><Relationship Id="rId6" Type="http://schemas.openxmlformats.org/officeDocument/2006/relationships/image" Target="../media/image62.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22.bin"/><Relationship Id="rId14" Type="http://schemas.openxmlformats.org/officeDocument/2006/relationships/image" Target="../media/image6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5.xml"/><Relationship Id="rId5" Type="http://schemas.openxmlformats.org/officeDocument/2006/relationships/image" Target="../media/image74.jpg"/><Relationship Id="rId4" Type="http://schemas.openxmlformats.org/officeDocument/2006/relationships/image" Target="../media/image73.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75.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33.bin"/><Relationship Id="rId18" Type="http://schemas.openxmlformats.org/officeDocument/2006/relationships/image" Target="../media/image83.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80.wmf"/><Relationship Id="rId17"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image" Target="../media/image82.wmf"/><Relationship Id="rId1" Type="http://schemas.openxmlformats.org/officeDocument/2006/relationships/vmlDrawing" Target="../drawings/vmlDrawing7.vml"/><Relationship Id="rId6" Type="http://schemas.openxmlformats.org/officeDocument/2006/relationships/image" Target="../media/image77.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oleObject" Target="../embeddings/oleObject34.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31.bin"/><Relationship Id="rId14" Type="http://schemas.openxmlformats.org/officeDocument/2006/relationships/image" Target="../media/image81.wmf"/></Relationships>
</file>

<file path=ppt/slides/_rels/slide14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hyperlink" Target="http://www.securecoding.cert.org/" TargetMode="External"/><Relationship Id="rId7" Type="http://schemas.openxmlformats.org/officeDocument/2006/relationships/image" Target="../media/image86.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37.bin"/><Relationship Id="rId5" Type="http://schemas.openxmlformats.org/officeDocument/2006/relationships/image" Target="../media/image85.wmf"/><Relationship Id="rId4" Type="http://schemas.openxmlformats.org/officeDocument/2006/relationships/oleObject" Target="../embeddings/oleObject36.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229601" cy="804637"/>
          </a:xfrm>
        </p:spPr>
        <p:txBody>
          <a:bodyPr anchor="b"/>
          <a:lstStyle/>
          <a:p>
            <a:pPr>
              <a:buSzPct val="100000"/>
            </a:pPr>
            <a:r>
              <a:rPr lang="en-US" altLang="en-US" dirty="0"/>
              <a:t>C How to Program</a:t>
            </a:r>
            <a:endParaRPr lang="en-US"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27138"/>
            <a:ext cx="8229600" cy="449262"/>
          </a:xfrm>
        </p:spPr>
        <p:txBody>
          <a:bodyPr/>
          <a:lstStyle/>
          <a:p>
            <a:r>
              <a:rPr lang="en-US" dirty="0" smtClean="0">
                <a:latin typeface="+mn-lt"/>
              </a:rPr>
              <a:t>Eighth </a:t>
            </a:r>
            <a:r>
              <a:rPr 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3</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lvl="0" algn="ctr">
              <a:spcBef>
                <a:spcPts val="440"/>
              </a:spcBef>
              <a:buClr>
                <a:schemeClr val="lt1"/>
              </a:buClr>
              <a:buSzPct val="25000"/>
            </a:pPr>
            <a:r>
              <a:rPr lang="en-US" dirty="0">
                <a:solidFill>
                  <a:schemeClr val="tx1"/>
                </a:solidFill>
                <a:latin typeface="+mn-lt"/>
              </a:rPr>
              <a:t>Structured Program </a:t>
            </a:r>
            <a:r>
              <a:rPr lang="en-US" dirty="0" smtClean="0">
                <a:solidFill>
                  <a:schemeClr val="tx1"/>
                </a:solidFill>
                <a:latin typeface="+mn-lt"/>
              </a:rPr>
              <a:t>Development </a:t>
            </a:r>
            <a:r>
              <a:rPr lang="en-US" dirty="0">
                <a:solidFill>
                  <a:schemeClr val="tx1"/>
                </a:solidFill>
                <a:latin typeface="+mn-lt"/>
              </a:rPr>
              <a:t>in C</a:t>
            </a:r>
          </a:p>
        </p:txBody>
      </p:sp>
      <p:pic>
        <p:nvPicPr>
          <p:cNvPr id="7" name="Picture 6" descr="Front Cover: C How to Program Eighth Edition by Paul Deitel and Harvey Deit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59" y="1905925"/>
            <a:ext cx="3485730" cy="4338865"/>
          </a:xfrm>
          <a:prstGeom prst="rect">
            <a:avLst/>
          </a:prstGeom>
          <a:ln w="9525">
            <a:solidFill>
              <a:schemeClr val="tx1"/>
            </a:solidFill>
          </a:ln>
        </p:spPr>
      </p:pic>
      <p:sp>
        <p:nvSpPr>
          <p:cNvPr id="6" name="Text Placeholder 5"/>
          <p:cNvSpPr>
            <a:spLocks noGrp="1"/>
          </p:cNvSpPr>
          <p:nvPr>
            <p:ph type="body" idx="13"/>
          </p:nvPr>
        </p:nvSpPr>
        <p:spPr>
          <a:xfrm>
            <a:off x="2682240" y="6474315"/>
            <a:ext cx="6077662" cy="20080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4876800" y="4764024"/>
            <a:ext cx="36576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3.3 Pseudocode </a:t>
            </a:r>
            <a:r>
              <a:rPr lang="en-US" altLang="en-US" sz="2000" b="0" kern="1200" dirty="0" smtClean="0">
                <a:latin typeface="Times New Roman" panose="02020603050405020304" pitchFamily="18" charset="0"/>
                <a:ea typeface="+mj-ea"/>
                <a:cs typeface="+mj-cs"/>
              </a:rPr>
              <a:t>(2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345606" cy="3347040"/>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A carefully prepared pseudocode program may be converted easily to a corresponding C program.</a:t>
            </a:r>
          </a:p>
          <a:p>
            <a:pPr lvl="0">
              <a:tabLst/>
              <a:defRPr/>
            </a:pPr>
            <a:r>
              <a:rPr lang="en-US" altLang="en-US" sz="2400" kern="1200" dirty="0">
                <a:solidFill>
                  <a:srgbClr val="000000"/>
                </a:solidFill>
                <a:latin typeface="Arial (Body)"/>
                <a:ea typeface="+mn-ea"/>
                <a:cs typeface="+mn-cs"/>
              </a:rPr>
              <a:t>Pseudocode consists only of action and decision statements—those that are executed when the program has been converted from pseudocode to C and is run in C.</a:t>
            </a:r>
          </a:p>
          <a:p>
            <a:pPr lvl="0">
              <a:tabLst/>
              <a:defRPr/>
            </a:pPr>
            <a:r>
              <a:rPr lang="en-US" altLang="en-US" sz="2400" kern="1200" dirty="0">
                <a:solidFill>
                  <a:srgbClr val="000000"/>
                </a:solidFill>
                <a:latin typeface="Arial (Body)"/>
                <a:ea typeface="+mn-ea"/>
                <a:cs typeface="+mn-cs"/>
              </a:rPr>
              <a:t>Definitions are not executable statements.</a:t>
            </a:r>
          </a:p>
          <a:p>
            <a:pPr lvl="0">
              <a:tabLst/>
              <a:defRPr/>
            </a:pPr>
            <a:r>
              <a:rPr lang="en-US" altLang="en-US" sz="2400" kern="1200" dirty="0">
                <a:solidFill>
                  <a:srgbClr val="000000"/>
                </a:solidFill>
                <a:latin typeface="Arial (Body)"/>
                <a:ea typeface="+mn-ea"/>
                <a:cs typeface="+mn-cs"/>
              </a:rPr>
              <a:t>They’re simply messages to the compiler.</a:t>
            </a:r>
          </a:p>
        </p:txBody>
      </p:sp>
    </p:spTree>
    <p:extLst>
      <p:ext uri="{BB962C8B-B14F-4D97-AF65-F5344CB8AC3E}">
        <p14:creationId xmlns:p14="http://schemas.microsoft.com/office/powerpoint/2010/main" val="9020901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(19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 provides a set of rules for convertion of operands of different types.</a:t>
            </a:r>
          </a:p>
          <a:p>
            <a:pPr lvl="0">
              <a:tabLst/>
            </a:pPr>
            <a:r>
              <a:rPr lang="en-US" altLang="en-US" sz="2400" kern="1200" dirty="0">
                <a:solidFill>
                  <a:srgbClr val="000000"/>
                </a:solidFill>
                <a:latin typeface="Arial (Body)"/>
                <a:ea typeface="+mn-ea"/>
                <a:cs typeface="+mn-cs"/>
              </a:rPr>
              <a:t>We discuss this further in Chapter 5.</a:t>
            </a:r>
          </a:p>
          <a:p>
            <a:pPr lvl="0">
              <a:tabLst/>
            </a:pPr>
            <a:r>
              <a:rPr lang="en-US" altLang="en-US" sz="2400" kern="1200" dirty="0">
                <a:solidFill>
                  <a:srgbClr val="000000"/>
                </a:solidFill>
                <a:latin typeface="Arial (Body)"/>
                <a:ea typeface="+mn-ea"/>
                <a:cs typeface="+mn-cs"/>
              </a:rPr>
              <a:t>Cast operators are available for </a:t>
            </a:r>
            <a:r>
              <a:rPr lang="en-US" altLang="en-US" sz="2400" b="1" kern="1200" dirty="0">
                <a:solidFill>
                  <a:srgbClr val="000000"/>
                </a:solidFill>
                <a:latin typeface="Arial (Body)"/>
                <a:ea typeface="+mn-ea"/>
                <a:cs typeface="+mn-cs"/>
              </a:rPr>
              <a:t>most</a:t>
            </a:r>
            <a:r>
              <a:rPr lang="en-US" altLang="en-US" sz="2400" kern="1200" dirty="0">
                <a:solidFill>
                  <a:srgbClr val="000000"/>
                </a:solidFill>
                <a:latin typeface="Arial (Body)"/>
                <a:ea typeface="+mn-ea"/>
                <a:cs typeface="+mn-cs"/>
              </a:rPr>
              <a:t> data types—they’re formed by placing parentheses around a type name.</a:t>
            </a:r>
          </a:p>
          <a:p>
            <a:pPr lvl="0">
              <a:tabLst/>
            </a:pPr>
            <a:r>
              <a:rPr lang="en-US" altLang="en-US" sz="2400" kern="1200" dirty="0">
                <a:solidFill>
                  <a:srgbClr val="000000"/>
                </a:solidFill>
                <a:latin typeface="Arial (Body)"/>
                <a:ea typeface="+mn-ea"/>
                <a:cs typeface="+mn-cs"/>
              </a:rPr>
              <a:t>Each cast operator is </a:t>
            </a:r>
            <a:r>
              <a:rPr lang="en-US" altLang="en-US" sz="2400" kern="1200" dirty="0" smtClean="0">
                <a:solidFill>
                  <a:srgbClr val="000000"/>
                </a:solidFill>
                <a:latin typeface="Arial (Body)"/>
                <a:ea typeface="+mn-ea"/>
                <a:cs typeface="+mn-cs"/>
              </a:rPr>
              <a:t>a </a:t>
            </a:r>
            <a:r>
              <a:rPr lang="en-US" altLang="en-US" sz="2400" b="1" kern="1200" dirty="0" smtClean="0">
                <a:solidFill>
                  <a:srgbClr val="000000"/>
                </a:solidFill>
                <a:latin typeface="Arial (Body)"/>
                <a:ea typeface="+mn-ea"/>
                <a:cs typeface="+mn-cs"/>
              </a:rPr>
              <a:t>unary </a:t>
            </a:r>
            <a:r>
              <a:rPr lang="en-US" altLang="en-US" sz="2400" b="1" kern="1200" dirty="0">
                <a:solidFill>
                  <a:srgbClr val="000000"/>
                </a:solidFill>
                <a:latin typeface="Arial (Body)"/>
                <a:ea typeface="+mn-ea"/>
                <a:cs typeface="+mn-cs"/>
              </a:rPr>
              <a:t>operator</a:t>
            </a:r>
            <a:r>
              <a:rPr lang="en-US" altLang="en-US" sz="2400" kern="1200" dirty="0">
                <a:solidFill>
                  <a:srgbClr val="000000"/>
                </a:solidFill>
                <a:latin typeface="Arial (Body)"/>
                <a:ea typeface="+mn-ea"/>
                <a:cs typeface="+mn-cs"/>
              </a:rPr>
              <a:t>, i.e., an operator that takes only one operand.</a:t>
            </a:r>
          </a:p>
          <a:p>
            <a:pPr lvl="0">
              <a:tabLst/>
            </a:pPr>
            <a:r>
              <a:rPr lang="en-US" altLang="en-US" sz="2400" kern="1200" dirty="0">
                <a:solidFill>
                  <a:srgbClr val="000000"/>
                </a:solidFill>
                <a:latin typeface="Arial (Body)"/>
                <a:ea typeface="+mn-ea"/>
                <a:cs typeface="+mn-cs"/>
              </a:rPr>
              <a:t>C also supports unary versions of the plus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and </a:t>
            </a:r>
            <a:r>
              <a:rPr lang="en-US" altLang="en-US" sz="2400" kern="1200" dirty="0" smtClean="0">
                <a:solidFill>
                  <a:srgbClr val="000000"/>
                </a:solidFill>
                <a:latin typeface="Arial (Body)"/>
                <a:ea typeface="+mn-ea"/>
                <a:cs typeface="+mn-cs"/>
              </a:rPr>
              <a:t>minus (</a:t>
            </a:r>
            <a:r>
              <a:rPr lang="en-US" altLang="en-US" sz="2400" kern="1200" dirty="0" smtClean="0">
                <a:solidFill>
                  <a:srgbClr val="000000"/>
                </a:solidFill>
                <a:latin typeface="Consolas" panose="020B0609020204030204" pitchFamily="49" charset="0"/>
                <a:ea typeface="+mn-ea"/>
                <a:cs typeface="+mn-cs"/>
              </a:rPr>
              <a:t>−</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operators, so you can write expressions such as </a:t>
            </a:r>
            <a:r>
              <a:rPr lang="en-US" altLang="en-US" sz="2400" kern="1200" dirty="0" smtClean="0">
                <a:solidFill>
                  <a:srgbClr val="000000"/>
                </a:solidFill>
                <a:latin typeface="Consolas" panose="020B0609020204030204" pitchFamily="49" charset="0"/>
                <a:ea typeface="+mn-ea"/>
                <a:cs typeface="+mn-cs"/>
              </a:rPr>
              <a:t>−7 </a:t>
            </a:r>
            <a:r>
              <a:rPr lang="en-US" altLang="en-US" sz="2400" kern="1200" dirty="0">
                <a:solidFill>
                  <a:srgbClr val="000000"/>
                </a:solidFill>
                <a:latin typeface="Arial (Body)"/>
                <a:ea typeface="+mn-ea"/>
                <a:cs typeface="+mn-cs"/>
              </a:rPr>
              <a:t>or </a:t>
            </a:r>
            <a:r>
              <a:rPr lang="en-US" altLang="en-US" sz="2400" kern="1200" dirty="0">
                <a:solidFill>
                  <a:srgbClr val="000000"/>
                </a:solidFill>
                <a:latin typeface="Consolas" panose="020B0609020204030204" pitchFamily="49" charset="0"/>
                <a:ea typeface="+mn-ea"/>
                <a:cs typeface="+mn-cs"/>
              </a:rPr>
              <a:t>+5</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2331734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(20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069767"/>
          </a:xfrm>
        </p:spPr>
        <p:txBody>
          <a:bodyPr wrap="square" lIns="91425" tIns="91425" rIns="91425" bIns="91425">
            <a:spAutoFit/>
          </a:bodyPr>
          <a:lstStyle/>
          <a:p>
            <a:pPr lvl="0">
              <a:tabLst/>
              <a:defRPr/>
            </a:pPr>
            <a:r>
              <a:rPr lang="en-US" sz="2200" kern="1200" dirty="0">
                <a:solidFill>
                  <a:srgbClr val="000000"/>
                </a:solidFill>
                <a:latin typeface="Arial (Body)"/>
                <a:ea typeface="+mn-ea"/>
                <a:cs typeface="+mn-cs"/>
              </a:rPr>
              <a:t>Cast operators associate from right to left and have the same precedence as other unary operators such as unary </a:t>
            </a:r>
            <a:r>
              <a:rPr lang="en-US" sz="2200" kern="1200" dirty="0">
                <a:solidFill>
                  <a:srgbClr val="000000"/>
                </a:solidFill>
                <a:latin typeface="Consolas" panose="020B0609020204030204" pitchFamily="49" charset="0"/>
                <a:ea typeface="+mn-ea"/>
                <a:cs typeface="+mn-cs"/>
              </a:rPr>
              <a:t>+</a:t>
            </a:r>
            <a:r>
              <a:rPr lang="en-US" sz="2200" kern="1200" dirty="0">
                <a:solidFill>
                  <a:srgbClr val="000000"/>
                </a:solidFill>
                <a:latin typeface="Arial (Body)"/>
                <a:ea typeface="+mn-ea"/>
                <a:cs typeface="+mn-cs"/>
              </a:rPr>
              <a:t> and unary </a:t>
            </a:r>
            <a:r>
              <a:rPr lang="en-US" sz="2200" kern="1200" dirty="0" smtClean="0">
                <a:solidFill>
                  <a:srgbClr val="000000"/>
                </a:solidFill>
                <a:latin typeface="Consolas" panose="020B0609020204030204" pitchFamily="49" charset="0"/>
                <a:ea typeface="+mn-ea"/>
                <a:cs typeface="+mn-cs"/>
              </a:rPr>
              <a:t>−</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lvl="0">
              <a:tabLst/>
              <a:defRPr/>
            </a:pPr>
            <a:r>
              <a:rPr lang="en-US" sz="2200" kern="1200" dirty="0">
                <a:solidFill>
                  <a:srgbClr val="000000"/>
                </a:solidFill>
                <a:latin typeface="Arial (Body)"/>
                <a:ea typeface="+mn-ea"/>
                <a:cs typeface="+mn-cs"/>
              </a:rPr>
              <a:t>This precedence is one level higher than that of the </a:t>
            </a:r>
            <a:r>
              <a:rPr lang="en-US" sz="2200" b="1" kern="1200" dirty="0">
                <a:solidFill>
                  <a:srgbClr val="000000"/>
                </a:solidFill>
                <a:latin typeface="Arial (Body)"/>
                <a:ea typeface="+mn-ea"/>
                <a:cs typeface="+mn-cs"/>
              </a:rPr>
              <a:t>multiplicative operators</a:t>
            </a:r>
            <a:r>
              <a:rPr lang="en-US" sz="2200"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a:t>
            </a:r>
            <a:r>
              <a:rPr lang="en-US" sz="2200"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a:t>
            </a:r>
            <a:r>
              <a:rPr lang="en-US" sz="2200" kern="1200" dirty="0">
                <a:solidFill>
                  <a:srgbClr val="000000"/>
                </a:solidFill>
                <a:latin typeface="Arial (Body)"/>
                <a:ea typeface="+mn-ea"/>
                <a:cs typeface="+mn-cs"/>
              </a:rPr>
              <a:t> and </a:t>
            </a:r>
            <a:r>
              <a:rPr lang="en-US" sz="2200" b="1" kern="1200" dirty="0" smtClean="0">
                <a:solidFill>
                  <a:srgbClr val="000000"/>
                </a:solidFill>
                <a:latin typeface="Arial (Body)"/>
                <a:ea typeface="+mn-ea"/>
                <a:cs typeface="+mn-cs"/>
              </a:rPr>
              <a:t>%</a:t>
            </a:r>
            <a:r>
              <a:rPr lang="en-US" sz="2200" kern="1200" dirty="0" smtClean="0">
                <a:solidFill>
                  <a:srgbClr val="000000"/>
                </a:solidFill>
                <a:latin typeface="Arial (Body)"/>
                <a:ea typeface="+mn-ea"/>
                <a:cs typeface="+mn-cs"/>
              </a:rPr>
              <a:t>.</a:t>
            </a:r>
          </a:p>
        </p:txBody>
      </p:sp>
      <p:sp>
        <p:nvSpPr>
          <p:cNvPr id="4" name="Text Placeholder 3"/>
          <p:cNvSpPr>
            <a:spLocks noGrp="1"/>
          </p:cNvSpPr>
          <p:nvPr>
            <p:ph type="body" idx="2"/>
          </p:nvPr>
        </p:nvSpPr>
        <p:spPr>
          <a:xfrm>
            <a:off x="457200" y="3669967"/>
            <a:ext cx="8229600" cy="2635299"/>
          </a:xfrm>
        </p:spPr>
        <p:txBody>
          <a:bodyPr/>
          <a:lstStyle/>
          <a:p>
            <a:pPr marL="0" lvl="0" indent="0">
              <a:spcBef>
                <a:spcPct val="20000"/>
              </a:spcBef>
              <a:buNone/>
              <a:tabLst/>
              <a:defRPr/>
            </a:pPr>
            <a:r>
              <a:rPr lang="en-US" sz="2200" b="1" kern="1200" dirty="0">
                <a:solidFill>
                  <a:srgbClr val="000000"/>
                </a:solidFill>
                <a:latin typeface="+mn-lt"/>
              </a:rPr>
              <a:t>Formatting Floating-Point Numbers</a:t>
            </a:r>
          </a:p>
          <a:p>
            <a:pPr>
              <a:defRPr/>
            </a:pPr>
            <a:r>
              <a:rPr lang="en-US" sz="2200" dirty="0">
                <a:solidFill>
                  <a:srgbClr val="000000"/>
                </a:solidFill>
                <a:latin typeface="+mn-lt"/>
              </a:rPr>
              <a:t>Figure 3.8 uses the </a:t>
            </a:r>
            <a:r>
              <a:rPr lang="en-US" sz="2200" dirty="0">
                <a:solidFill>
                  <a:srgbClr val="000000"/>
                </a:solidFill>
                <a:latin typeface="Consolas" panose="020B0609020204030204" pitchFamily="49" charset="0"/>
              </a:rPr>
              <a:t>printf</a:t>
            </a:r>
            <a:r>
              <a:rPr lang="en-US" sz="2200" dirty="0">
                <a:solidFill>
                  <a:srgbClr val="000000"/>
                </a:solidFill>
                <a:latin typeface="+mn-lt"/>
              </a:rPr>
              <a:t> conversion specifier </a:t>
            </a:r>
            <a:r>
              <a:rPr lang="en-US" sz="2200" dirty="0">
                <a:solidFill>
                  <a:srgbClr val="000000"/>
                </a:solidFill>
                <a:latin typeface="Consolas" panose="020B0609020204030204" pitchFamily="49" charset="0"/>
              </a:rPr>
              <a:t>%.2f</a:t>
            </a:r>
            <a:r>
              <a:rPr lang="en-US" sz="2200" dirty="0">
                <a:solidFill>
                  <a:srgbClr val="000000"/>
                </a:solidFill>
                <a:latin typeface="+mn-lt"/>
              </a:rPr>
              <a:t> to print the value of </a:t>
            </a:r>
            <a:r>
              <a:rPr lang="en-US" sz="2200" dirty="0">
                <a:solidFill>
                  <a:srgbClr val="000000"/>
                </a:solidFill>
                <a:latin typeface="Consolas" panose="020B0609020204030204" pitchFamily="49" charset="0"/>
              </a:rPr>
              <a:t>average.</a:t>
            </a:r>
          </a:p>
          <a:p>
            <a:pPr lvl="0">
              <a:tabLst/>
              <a:defRPr/>
            </a:pPr>
            <a:r>
              <a:rPr lang="en-US" sz="2200" kern="1200" dirty="0">
                <a:solidFill>
                  <a:srgbClr val="000000"/>
                </a:solidFill>
                <a:latin typeface="+mn-lt"/>
              </a:rPr>
              <a:t>The </a:t>
            </a:r>
            <a:r>
              <a:rPr lang="en-US" sz="2200" kern="1200" dirty="0">
                <a:solidFill>
                  <a:srgbClr val="000000"/>
                </a:solidFill>
                <a:latin typeface="Consolas" panose="020B0609020204030204" pitchFamily="49" charset="0"/>
              </a:rPr>
              <a:t>f</a:t>
            </a:r>
            <a:r>
              <a:rPr lang="en-US" sz="2200" kern="1200" dirty="0">
                <a:solidFill>
                  <a:srgbClr val="000000"/>
                </a:solidFill>
                <a:latin typeface="+mn-lt"/>
              </a:rPr>
              <a:t> specifies that a floating-point value will be printed.</a:t>
            </a:r>
          </a:p>
          <a:p>
            <a:pPr lvl="0">
              <a:tabLst/>
              <a:defRPr/>
            </a:pPr>
            <a:r>
              <a:rPr lang="en-US" sz="2200" kern="1200" dirty="0">
                <a:solidFill>
                  <a:srgbClr val="000000"/>
                </a:solidFill>
                <a:latin typeface="+mn-lt"/>
              </a:rPr>
              <a:t>The </a:t>
            </a:r>
            <a:r>
              <a:rPr lang="en-US" sz="2200" kern="1200" dirty="0">
                <a:solidFill>
                  <a:srgbClr val="000000"/>
                </a:solidFill>
                <a:latin typeface="Consolas" panose="020B0609020204030204" pitchFamily="49" charset="0"/>
              </a:rPr>
              <a:t>.2</a:t>
            </a:r>
            <a:r>
              <a:rPr lang="en-US" sz="2200" kern="1200" dirty="0">
                <a:solidFill>
                  <a:srgbClr val="000000"/>
                </a:solidFill>
                <a:latin typeface="+mn-lt"/>
              </a:rPr>
              <a:t> is the </a:t>
            </a:r>
            <a:r>
              <a:rPr lang="en-US" sz="2200" b="1" kern="1200" dirty="0">
                <a:solidFill>
                  <a:srgbClr val="000000"/>
                </a:solidFill>
                <a:latin typeface="+mn-lt"/>
              </a:rPr>
              <a:t>precision</a:t>
            </a:r>
            <a:r>
              <a:rPr lang="en-US" sz="2200" kern="1200" dirty="0">
                <a:solidFill>
                  <a:srgbClr val="000000"/>
                </a:solidFill>
                <a:latin typeface="+mn-lt"/>
              </a:rPr>
              <a:t> with which the value will be displayed—with </a:t>
            </a:r>
            <a:r>
              <a:rPr lang="en-US" sz="2200" kern="1200" dirty="0">
                <a:solidFill>
                  <a:srgbClr val="000000"/>
                </a:solidFill>
                <a:latin typeface="Consolas" panose="020B0609020204030204" pitchFamily="49" charset="0"/>
              </a:rPr>
              <a:t>2</a:t>
            </a:r>
            <a:r>
              <a:rPr lang="en-US" sz="2200" kern="1200" dirty="0">
                <a:solidFill>
                  <a:srgbClr val="000000"/>
                </a:solidFill>
                <a:latin typeface="+mn-lt"/>
              </a:rPr>
              <a:t> digits to the right of the decimal point</a:t>
            </a:r>
            <a:r>
              <a:rPr lang="en-US" sz="2200" kern="1200" dirty="0" smtClean="0">
                <a:solidFill>
                  <a:srgbClr val="000000"/>
                </a:solidFill>
                <a:latin typeface="+mn-lt"/>
              </a:rPr>
              <a:t>.</a:t>
            </a:r>
            <a:endParaRPr lang="en-US" sz="2200" kern="1200" dirty="0">
              <a:solidFill>
                <a:srgbClr val="000000"/>
              </a:solidFill>
              <a:latin typeface="+mn-lt"/>
            </a:endParaRPr>
          </a:p>
        </p:txBody>
      </p:sp>
    </p:spTree>
    <p:extLst>
      <p:ext uri="{BB962C8B-B14F-4D97-AF65-F5344CB8AC3E}">
        <p14:creationId xmlns:p14="http://schemas.microsoft.com/office/powerpoint/2010/main" val="35951717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(21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If the </a:t>
            </a:r>
            <a:r>
              <a:rPr lang="en-US" altLang="en-US" sz="2200" kern="1200" dirty="0">
                <a:solidFill>
                  <a:srgbClr val="000000"/>
                </a:solidFill>
                <a:latin typeface="Consolas" panose="020B0609020204030204" pitchFamily="49" charset="0"/>
                <a:ea typeface="+mn-ea"/>
                <a:cs typeface="+mn-cs"/>
              </a:rPr>
              <a:t>%f</a:t>
            </a:r>
            <a:r>
              <a:rPr lang="en-US" altLang="en-US" sz="2200" kern="1200" dirty="0">
                <a:solidFill>
                  <a:srgbClr val="000000"/>
                </a:solidFill>
                <a:latin typeface="Arial (Body)"/>
                <a:ea typeface="+mn-ea"/>
                <a:cs typeface="+mn-cs"/>
              </a:rPr>
              <a:t> conversion specifier is used (without specifying the precision), the </a:t>
            </a:r>
            <a:r>
              <a:rPr lang="en-US" altLang="en-US" sz="2200" b="1" kern="1200" dirty="0">
                <a:solidFill>
                  <a:srgbClr val="000000"/>
                </a:solidFill>
                <a:latin typeface="Arial (Body)"/>
                <a:ea typeface="+mn-ea"/>
                <a:cs typeface="+mn-cs"/>
              </a:rPr>
              <a:t>default precision </a:t>
            </a:r>
            <a:r>
              <a:rPr lang="en-US" altLang="en-US" sz="2200" kern="1200" dirty="0">
                <a:solidFill>
                  <a:srgbClr val="000000"/>
                </a:solidFill>
                <a:latin typeface="Arial (Body)"/>
                <a:ea typeface="+mn-ea"/>
                <a:cs typeface="+mn-cs"/>
              </a:rPr>
              <a:t>of 6 is used—exactly as if the conversion specifier </a:t>
            </a:r>
            <a:r>
              <a:rPr lang="en-US" altLang="en-US" sz="2200" kern="1200" dirty="0">
                <a:solidFill>
                  <a:srgbClr val="000000"/>
                </a:solidFill>
                <a:latin typeface="Consolas" panose="020B0609020204030204" pitchFamily="49" charset="0"/>
                <a:ea typeface="+mn-ea"/>
                <a:cs typeface="+mn-cs"/>
              </a:rPr>
              <a:t>%.6f</a:t>
            </a:r>
            <a:r>
              <a:rPr lang="en-US" altLang="en-US" sz="2200" kern="1200" dirty="0">
                <a:solidFill>
                  <a:srgbClr val="000000"/>
                </a:solidFill>
                <a:latin typeface="Arial (Body)"/>
                <a:ea typeface="+mn-ea"/>
                <a:cs typeface="+mn-cs"/>
              </a:rPr>
              <a:t> had been used.</a:t>
            </a:r>
          </a:p>
          <a:p>
            <a:pPr lvl="0">
              <a:tabLst/>
            </a:pPr>
            <a:r>
              <a:rPr lang="en-US" altLang="en-US" sz="2200" kern="1200" dirty="0">
                <a:solidFill>
                  <a:srgbClr val="000000"/>
                </a:solidFill>
                <a:latin typeface="Arial (Body)"/>
                <a:ea typeface="+mn-ea"/>
                <a:cs typeface="+mn-cs"/>
              </a:rPr>
              <a:t>When floating-point values are printed with precision, the printed value is </a:t>
            </a:r>
            <a:r>
              <a:rPr lang="en-US" altLang="en-US" sz="2200" b="1" kern="1200" dirty="0">
                <a:solidFill>
                  <a:srgbClr val="000000"/>
                </a:solidFill>
                <a:latin typeface="Arial (Body)"/>
                <a:ea typeface="+mn-ea"/>
                <a:cs typeface="+mn-cs"/>
              </a:rPr>
              <a:t>rounded</a:t>
            </a:r>
            <a:r>
              <a:rPr lang="en-US" altLang="en-US" sz="2200" kern="1200" dirty="0">
                <a:solidFill>
                  <a:srgbClr val="000000"/>
                </a:solidFill>
                <a:latin typeface="Arial (Body)"/>
                <a:ea typeface="+mn-ea"/>
                <a:cs typeface="+mn-cs"/>
              </a:rPr>
              <a:t> to the indicated number of decimal positions.</a:t>
            </a:r>
          </a:p>
          <a:p>
            <a:pPr lvl="0">
              <a:tabLst/>
            </a:pPr>
            <a:r>
              <a:rPr lang="en-US" altLang="en-US" sz="2200" kern="1200" dirty="0">
                <a:solidFill>
                  <a:srgbClr val="000000"/>
                </a:solidFill>
                <a:latin typeface="Arial (Body)"/>
                <a:ea typeface="+mn-ea"/>
                <a:cs typeface="+mn-cs"/>
              </a:rPr>
              <a:t>The value in memory is unaltered.</a:t>
            </a:r>
          </a:p>
          <a:p>
            <a:pPr lvl="0">
              <a:tabLst/>
            </a:pPr>
            <a:r>
              <a:rPr lang="en-US" altLang="en-US" sz="2200" kern="1200" dirty="0">
                <a:solidFill>
                  <a:srgbClr val="000000"/>
                </a:solidFill>
                <a:latin typeface="Arial (Body)"/>
                <a:ea typeface="+mn-ea"/>
                <a:cs typeface="+mn-cs"/>
              </a:rPr>
              <a:t>When the following statements are executed, the values 3.45 and 3.4 are printed</a:t>
            </a:r>
            <a:r>
              <a:rPr lang="en-US" altLang="en-US" sz="2200" kern="1200" dirty="0" smtClean="0">
                <a:solidFill>
                  <a:srgbClr val="000000"/>
                </a:solidFill>
                <a:latin typeface="Arial (Body)"/>
                <a:ea typeface="+mn-ea"/>
                <a:cs typeface="+mn-cs"/>
              </a:rPr>
              <a:t>.</a:t>
            </a:r>
          </a:p>
          <a:p>
            <a:pPr lvl="1"/>
            <a:r>
              <a:rPr lang="en-US" altLang="en-US" sz="2200" kern="1200" dirty="0">
                <a:solidFill>
                  <a:srgbClr val="000000"/>
                </a:solidFill>
                <a:latin typeface="Arial (Body)"/>
                <a:ea typeface="+mn-ea"/>
                <a:cs typeface="+mn-cs"/>
              </a:rPr>
              <a:t> </a:t>
            </a:r>
          </a:p>
        </p:txBody>
      </p:sp>
      <p:pic>
        <p:nvPicPr>
          <p:cNvPr id="4" name="Picture 3" descr="The computer code has 2 lines. The lines read as follows. Line 1. print f left parenthesis double quote percent sign period 2 f back slash n double quote comma 3 period 446 right parenthesis semicolon forward slash forward slash prints 3 period 45. Line 2. print f left parenthesis double quote percent sign period 1 f back slash n double quote comma 3 period 446 right parenthesis semicolon forward slash forward slash prints 3 period 4."/>
          <p:cNvPicPr>
            <a:picLocks noChangeAspect="1"/>
          </p:cNvPicPr>
          <p:nvPr/>
        </p:nvPicPr>
        <p:blipFill rotWithShape="1">
          <a:blip r:embed="rId2">
            <a:extLst>
              <a:ext uri="{28A0092B-C50C-407E-A947-70E740481C1C}">
                <a14:useLocalDpi xmlns:a14="http://schemas.microsoft.com/office/drawing/2010/main" val="0"/>
              </a:ext>
            </a:extLst>
          </a:blip>
          <a:srcRect l="5076" t="-6902"/>
          <a:stretch/>
        </p:blipFill>
        <p:spPr>
          <a:xfrm>
            <a:off x="1242961" y="5389487"/>
            <a:ext cx="6066016" cy="599244"/>
          </a:xfrm>
          <a:prstGeom prst="rect">
            <a:avLst/>
          </a:prstGeom>
        </p:spPr>
      </p:pic>
    </p:spTree>
    <p:extLst>
      <p:ext uri="{BB962C8B-B14F-4D97-AF65-F5344CB8AC3E}">
        <p14:creationId xmlns:p14="http://schemas.microsoft.com/office/powerpoint/2010/main" val="6170879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3.6</a:t>
            </a:r>
          </a:p>
        </p:txBody>
      </p:sp>
      <p:sp>
        <p:nvSpPr>
          <p:cNvPr id="5" name="Text Placeholder 4"/>
          <p:cNvSpPr>
            <a:spLocks noGrp="1"/>
          </p:cNvSpPr>
          <p:nvPr>
            <p:ph type="body" idx="1"/>
          </p:nvPr>
        </p:nvSpPr>
        <p:spPr/>
        <p:txBody>
          <a:bodyPr/>
          <a:lstStyle/>
          <a:p>
            <a:pPr marL="0" indent="0">
              <a:buNone/>
            </a:pPr>
            <a:r>
              <a:rPr lang="en-US" sz="2400" dirty="0">
                <a:latin typeface="+mn-lt"/>
              </a:rPr>
              <a:t>Using precision in a conversion specification in the format control string of a scanf </a:t>
            </a:r>
            <a:r>
              <a:rPr lang="en-US" sz="2400" dirty="0" smtClean="0">
                <a:latin typeface="+mn-lt"/>
              </a:rPr>
              <a:t>statement is </a:t>
            </a:r>
            <a:r>
              <a:rPr lang="en-US" sz="2400" dirty="0">
                <a:latin typeface="+mn-lt"/>
              </a:rPr>
              <a:t>an error. Precisions are used only in </a:t>
            </a:r>
            <a:r>
              <a:rPr lang="en-US" sz="2400" dirty="0">
                <a:latin typeface="Consolas" panose="020B0609020204030204" pitchFamily="49" charset="0"/>
              </a:rPr>
              <a:t>printf</a:t>
            </a:r>
            <a:r>
              <a:rPr lang="en-US" sz="2400" dirty="0">
                <a:latin typeface="+mn-lt"/>
              </a:rPr>
              <a:t> conversion specifications.</a:t>
            </a:r>
          </a:p>
        </p:txBody>
      </p:sp>
    </p:spTree>
    <p:extLst>
      <p:ext uri="{BB962C8B-B14F-4D97-AF65-F5344CB8AC3E}">
        <p14:creationId xmlns:p14="http://schemas.microsoft.com/office/powerpoint/2010/main" val="40241269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3.7</a:t>
            </a:r>
          </a:p>
        </p:txBody>
      </p:sp>
      <p:sp>
        <p:nvSpPr>
          <p:cNvPr id="5" name="Text Placeholder 4"/>
          <p:cNvSpPr>
            <a:spLocks noGrp="1"/>
          </p:cNvSpPr>
          <p:nvPr>
            <p:ph type="body" idx="1"/>
          </p:nvPr>
        </p:nvSpPr>
        <p:spPr/>
        <p:txBody>
          <a:bodyPr/>
          <a:lstStyle/>
          <a:p>
            <a:pPr marL="0" indent="0">
              <a:buNone/>
            </a:pPr>
            <a:r>
              <a:rPr lang="en-US" sz="2400" dirty="0">
                <a:latin typeface="+mn-lt"/>
                <a:cs typeface="Times New Roman" panose="02020603050405020304" pitchFamily="18" charset="0"/>
              </a:rPr>
              <a:t>Using floating-point numbers in a manner that assumes they’re represented precisely </a:t>
            </a:r>
            <a:r>
              <a:rPr lang="en-US" sz="2400" dirty="0" smtClean="0">
                <a:latin typeface="+mn-lt"/>
                <a:cs typeface="Times New Roman" panose="02020603050405020304" pitchFamily="18" charset="0"/>
              </a:rPr>
              <a:t>can lead </a:t>
            </a:r>
            <a:r>
              <a:rPr lang="en-US" sz="2400" dirty="0">
                <a:latin typeface="+mn-lt"/>
                <a:cs typeface="Times New Roman" panose="02020603050405020304" pitchFamily="18" charset="0"/>
              </a:rPr>
              <a:t>to incorrect results. Floating-point numbers are represented only approximately </a:t>
            </a:r>
            <a:r>
              <a:rPr lang="en-US" sz="2400" dirty="0" smtClean="0">
                <a:latin typeface="+mn-lt"/>
                <a:cs typeface="Times New Roman" panose="02020603050405020304" pitchFamily="18" charset="0"/>
              </a:rPr>
              <a:t>by most </a:t>
            </a:r>
            <a:r>
              <a:rPr lang="en-US" sz="2400" dirty="0">
                <a:latin typeface="+mn-lt"/>
                <a:cs typeface="Times New Roman" panose="02020603050405020304" pitchFamily="18" charset="0"/>
              </a:rPr>
              <a:t>computers.</a:t>
            </a:r>
          </a:p>
        </p:txBody>
      </p:sp>
    </p:spTree>
    <p:extLst>
      <p:ext uri="{BB962C8B-B14F-4D97-AF65-F5344CB8AC3E}">
        <p14:creationId xmlns:p14="http://schemas.microsoft.com/office/powerpoint/2010/main" val="31801093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3.6</a:t>
            </a:r>
          </a:p>
        </p:txBody>
      </p:sp>
      <p:sp>
        <p:nvSpPr>
          <p:cNvPr id="3" name="Text Placeholder 2"/>
          <p:cNvSpPr>
            <a:spLocks noGrp="1"/>
          </p:cNvSpPr>
          <p:nvPr>
            <p:ph type="body" idx="1"/>
          </p:nvPr>
        </p:nvSpPr>
        <p:spPr/>
        <p:txBody>
          <a:bodyPr/>
          <a:lstStyle/>
          <a:p>
            <a:pPr marL="0" indent="0">
              <a:buNone/>
            </a:pPr>
            <a:r>
              <a:rPr lang="en-US" sz="2400" dirty="0" smtClean="0">
                <a:latin typeface="+mn-lt"/>
              </a:rPr>
              <a:t>Do not compare floating-point values for equality.</a:t>
            </a:r>
            <a:endParaRPr lang="en-US" sz="2400" dirty="0">
              <a:latin typeface="+mn-lt"/>
            </a:endParaRPr>
          </a:p>
        </p:txBody>
      </p:sp>
    </p:spTree>
    <p:extLst>
      <p:ext uri="{BB962C8B-B14F-4D97-AF65-F5344CB8AC3E}">
        <p14:creationId xmlns:p14="http://schemas.microsoft.com/office/powerpoint/2010/main" val="21112901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a:t>
            </a: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Let’s work another complete problem.</a:t>
            </a:r>
          </a:p>
          <a:p>
            <a:pPr lvl="0">
              <a:tabLst/>
            </a:pPr>
            <a:r>
              <a:rPr lang="en-US" altLang="en-US" sz="2400" kern="1200" dirty="0">
                <a:solidFill>
                  <a:srgbClr val="000000"/>
                </a:solidFill>
                <a:latin typeface="Arial (Body)"/>
                <a:ea typeface="+mn-ea"/>
                <a:cs typeface="+mn-cs"/>
              </a:rPr>
              <a:t>We’ll once again formulate the algorithm using pseudocode and top-down, stepwise refinement, and write a corresponding C program.</a:t>
            </a:r>
          </a:p>
          <a:p>
            <a:pPr lvl="0">
              <a:tabLst/>
            </a:pPr>
            <a:r>
              <a:rPr lang="en-US" altLang="en-US" sz="2400" kern="1200" dirty="0">
                <a:solidFill>
                  <a:srgbClr val="000000"/>
                </a:solidFill>
                <a:latin typeface="Arial (Body)"/>
                <a:ea typeface="+mn-ea"/>
                <a:cs typeface="+mn-cs"/>
              </a:rPr>
              <a:t>We’ve seen that control statements may be stacked on top of one another (in sequence) just as a child stacks building blocks.</a:t>
            </a:r>
          </a:p>
          <a:p>
            <a:pPr lvl="0">
              <a:tabLst/>
            </a:pPr>
            <a:r>
              <a:rPr lang="en-US" altLang="en-US" sz="2400" kern="1200" dirty="0">
                <a:solidFill>
                  <a:srgbClr val="000000"/>
                </a:solidFill>
                <a:latin typeface="Arial (Body)"/>
                <a:ea typeface="+mn-ea"/>
                <a:cs typeface="+mn-cs"/>
              </a:rPr>
              <a:t>In this case study we’ll see the only other structured way control statements may be connected in C, namely through </a:t>
            </a:r>
            <a:r>
              <a:rPr lang="en-US" altLang="en-US" sz="2400" b="1" kern="1200" dirty="0">
                <a:solidFill>
                  <a:srgbClr val="000000"/>
                </a:solidFill>
                <a:latin typeface="Arial (Body)"/>
                <a:ea typeface="+mn-ea"/>
                <a:cs typeface="+mn-cs"/>
              </a:rPr>
              <a:t>nesting</a:t>
            </a:r>
            <a:r>
              <a:rPr lang="en-US" altLang="en-US" sz="2400" kern="1200" dirty="0">
                <a:solidFill>
                  <a:srgbClr val="000000"/>
                </a:solidFill>
                <a:latin typeface="Arial (Body)"/>
                <a:ea typeface="+mn-ea"/>
                <a:cs typeface="+mn-cs"/>
              </a:rPr>
              <a:t> of one control statement within another.</a:t>
            </a:r>
          </a:p>
        </p:txBody>
      </p:sp>
    </p:spTree>
    <p:extLst>
      <p:ext uri="{BB962C8B-B14F-4D97-AF65-F5344CB8AC3E}">
        <p14:creationId xmlns:p14="http://schemas.microsoft.com/office/powerpoint/2010/main" val="6657862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cs typeface="Times New Roman" panose="02020603050405020304" pitchFamily="18" charset="0"/>
              </a:rPr>
              <a:t>(2 </a:t>
            </a:r>
            <a:r>
              <a:rPr lang="en-US" altLang="en-US" sz="2000" b="0" kern="1200" dirty="0">
                <a:solidFill>
                  <a:schemeClr val="tx2"/>
                </a:solidFill>
                <a:latin typeface="Times New Roman" panose="02020603050405020304" pitchFamily="18" charset="0"/>
                <a:cs typeface="Times New Roman" panose="02020603050405020304" pitchFamily="18" charset="0"/>
              </a:rPr>
              <a:t>of 11)</a:t>
            </a:r>
            <a:endParaRPr lang="en-US" altLang="en-US" sz="200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Consider the following problem statement:</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A college offers a course that prepares students for the state licensing exam for real estate brokers. Last year, 10 of the students who completed this course took the licensing examination. Naturally, the college wants to know how well its students did on the exam. You’ve been asked to write a program to summarize the results. You’ve been given a list of these 10 students. Next to each name a 1 is written if the student passed the exam and a 2 if the student failed.</a:t>
            </a:r>
          </a:p>
        </p:txBody>
      </p:sp>
    </p:spTree>
    <p:extLst>
      <p:ext uri="{BB962C8B-B14F-4D97-AF65-F5344CB8AC3E}">
        <p14:creationId xmlns:p14="http://schemas.microsoft.com/office/powerpoint/2010/main" val="181114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cs typeface="Times New Roman" panose="02020603050405020304" pitchFamily="18" charset="0"/>
              </a:rPr>
              <a:t>(3 </a:t>
            </a:r>
            <a:r>
              <a:rPr lang="en-US" altLang="en-US" sz="2000" b="0" kern="1200" dirty="0">
                <a:solidFill>
                  <a:schemeClr val="tx2"/>
                </a:solidFill>
                <a:latin typeface="Times New Roman" panose="02020603050405020304" pitchFamily="18" charset="0"/>
                <a:cs typeface="Times New Roman" panose="02020603050405020304" pitchFamily="18" charset="0"/>
              </a:rPr>
              <a:t>of 11)</a:t>
            </a:r>
            <a:endParaRPr lang="en-US" altLang="en-US" sz="200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Your program should analyze the results of the exam as follows:</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Input each test result (i.e., a 1 or a 2). Display the prompting message “Enter result” each time the program requests another test result.</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Count the number of test results of each type.</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Display a summary of the test results indicating the number of students who passed and the number who failed.</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If more than eight students passed the exam, print the message “Bonus to instructor!”</a:t>
            </a:r>
          </a:p>
        </p:txBody>
      </p:sp>
    </p:spTree>
    <p:extLst>
      <p:ext uri="{BB962C8B-B14F-4D97-AF65-F5344CB8AC3E}">
        <p14:creationId xmlns:p14="http://schemas.microsoft.com/office/powerpoint/2010/main" val="33529704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(4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70397"/>
          </a:xfrm>
        </p:spPr>
        <p:txBody>
          <a:bodyPr wrap="square" lIns="91425" tIns="91425" rIns="91425" bIns="91425">
            <a:spAutoFit/>
          </a:bodyPr>
          <a:lstStyle/>
          <a:p>
            <a:pPr lvl="0">
              <a:tabLst/>
            </a:pPr>
            <a:r>
              <a:rPr lang="en-US" altLang="en-US" sz="1800" kern="1200" dirty="0">
                <a:solidFill>
                  <a:srgbClr val="000000"/>
                </a:solidFill>
                <a:latin typeface="Arial (Body)"/>
                <a:ea typeface="+mn-ea"/>
                <a:cs typeface="+mn-cs"/>
              </a:rPr>
              <a:t>After reading the problem statement carefully, we make the following observations:</a:t>
            </a:r>
          </a:p>
          <a:p>
            <a:pPr marL="741600" lvl="1" indent="-284400">
              <a:buFont typeface="Arial" panose="020B0604020202020204" pitchFamily="34" charset="0"/>
              <a:buChar char="–"/>
            </a:pPr>
            <a:r>
              <a:rPr lang="en-US" altLang="en-US" sz="1800" kern="1200" dirty="0">
                <a:solidFill>
                  <a:srgbClr val="000000"/>
                </a:solidFill>
                <a:latin typeface="Arial (Body)"/>
                <a:ea typeface="+mn-ea"/>
                <a:cs typeface="+mn-cs"/>
              </a:rPr>
              <a:t>The program must process 10 test results. A counter-controlled loop will be used.</a:t>
            </a:r>
          </a:p>
          <a:p>
            <a:pPr marL="741600" lvl="1" indent="-284400">
              <a:buFont typeface="Arial" panose="020B0604020202020204" pitchFamily="34" charset="0"/>
              <a:buChar char="–"/>
            </a:pPr>
            <a:r>
              <a:rPr lang="en-US" altLang="en-US" sz="1800" kern="1200" dirty="0">
                <a:solidFill>
                  <a:srgbClr val="000000"/>
                </a:solidFill>
                <a:latin typeface="Arial (Body)"/>
                <a:ea typeface="+mn-ea"/>
                <a:cs typeface="+mn-cs"/>
              </a:rPr>
              <a:t>Each test result is a number—either a 1 or a 2. Each time the program reads a test result, the program must determine whether the number is a 1 or a 2. We test for a 1 in our algorithm. If the number is not a 1, we assume that it’s a 2. (An exercise at the end of the chapter considers the consequences of this assumption.)</a:t>
            </a:r>
          </a:p>
          <a:p>
            <a:pPr marL="741600" lvl="1" indent="-284400">
              <a:buFont typeface="Arial" panose="020B0604020202020204" pitchFamily="34" charset="0"/>
              <a:buChar char="–"/>
            </a:pPr>
            <a:r>
              <a:rPr lang="en-US" altLang="en-US" sz="1800" kern="1200" dirty="0">
                <a:solidFill>
                  <a:srgbClr val="000000"/>
                </a:solidFill>
                <a:latin typeface="Arial (Body)"/>
                <a:ea typeface="+mn-ea"/>
                <a:cs typeface="+mn-cs"/>
              </a:rPr>
              <a:t>Two counters are used—one to count the number of students who passed the exam and one to count the number of students who failed the </a:t>
            </a:r>
            <a:r>
              <a:rPr lang="en-US" altLang="en-US" sz="1800" kern="1200" dirty="0" smtClean="0">
                <a:solidFill>
                  <a:srgbClr val="000000"/>
                </a:solidFill>
                <a:latin typeface="Arial (Body)"/>
                <a:ea typeface="+mn-ea"/>
                <a:cs typeface="+mn-cs"/>
              </a:rPr>
              <a:t>exam.</a:t>
            </a:r>
            <a:endParaRPr lang="en-US" altLang="en-US" sz="1800" kern="1200" dirty="0">
              <a:solidFill>
                <a:srgbClr val="000000"/>
              </a:solidFill>
              <a:latin typeface="Arial (Body)"/>
              <a:ea typeface="+mn-ea"/>
              <a:cs typeface="+mn-cs"/>
            </a:endParaRPr>
          </a:p>
          <a:p>
            <a:pPr marL="741600" lvl="1" indent="-284400">
              <a:buFont typeface="Arial" panose="020B0604020202020204" pitchFamily="34" charset="0"/>
              <a:buChar char="–"/>
            </a:pPr>
            <a:r>
              <a:rPr lang="en-US" altLang="en-US" sz="1800" kern="1200" dirty="0">
                <a:solidFill>
                  <a:srgbClr val="000000"/>
                </a:solidFill>
                <a:latin typeface="Arial (Body)"/>
                <a:ea typeface="+mn-ea"/>
                <a:cs typeface="+mn-cs"/>
              </a:rPr>
              <a:t>After the program has processed all the results, it must decide whether more than 8 students passed the exam.</a:t>
            </a:r>
          </a:p>
        </p:txBody>
      </p:sp>
    </p:spTree>
    <p:extLst>
      <p:ext uri="{BB962C8B-B14F-4D97-AF65-F5344CB8AC3E}">
        <p14:creationId xmlns:p14="http://schemas.microsoft.com/office/powerpoint/2010/main" val="3073071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3.3 Pseudocode </a:t>
            </a:r>
            <a:r>
              <a:rPr lang="en-US" altLang="en-US" sz="2000" b="0" kern="1200" dirty="0" smtClean="0">
                <a:latin typeface="Times New Roman" panose="02020603050405020304" pitchFamily="18" charset="0"/>
                <a:ea typeface="+mj-ea"/>
                <a:cs typeface="+mj-cs"/>
              </a:rPr>
              <a:t>(3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lvl="0">
              <a:tabLst/>
              <a:defRPr/>
            </a:pPr>
            <a:r>
              <a:rPr lang="en-US" altLang="en-US" sz="2400" kern="1200" dirty="0" smtClean="0">
                <a:solidFill>
                  <a:srgbClr val="000000"/>
                </a:solidFill>
                <a:latin typeface="Arial (Body)"/>
                <a:ea typeface="+mn-ea"/>
                <a:cs typeface="+mn-cs"/>
              </a:rPr>
              <a:t>For example, the definition</a:t>
            </a:r>
          </a:p>
          <a:p>
            <a:pPr lvl="1">
              <a:defRPr/>
            </a:pPr>
            <a:r>
              <a:rPr lang="en-US" altLang="en-US" sz="2400" kern="1200" dirty="0" smtClean="0">
                <a:solidFill>
                  <a:srgbClr val="000000"/>
                </a:solidFill>
                <a:latin typeface="Arial (Body)"/>
                <a:ea typeface="+mn-ea"/>
                <a:cs typeface="+mn-cs"/>
              </a:rPr>
              <a:t> </a:t>
            </a:r>
            <a:endParaRPr lang="en-US" altLang="en-US" sz="2400" kern="1200" dirty="0">
              <a:solidFill>
                <a:srgbClr val="000000"/>
              </a:solidFill>
              <a:latin typeface="Arial (Body)"/>
              <a:ea typeface="+mn-ea"/>
              <a:cs typeface="+mn-cs"/>
            </a:endParaRPr>
          </a:p>
        </p:txBody>
      </p:sp>
      <p:pic>
        <p:nvPicPr>
          <p:cNvPr id="6" name="Picture 5" descr="i n t, i semicolon "/>
          <p:cNvPicPr>
            <a:picLocks noChangeAspect="1"/>
          </p:cNvPicPr>
          <p:nvPr/>
        </p:nvPicPr>
        <p:blipFill rotWithShape="1">
          <a:blip r:embed="rId2">
            <a:extLst>
              <a:ext uri="{28A0092B-C50C-407E-A947-70E740481C1C}">
                <a14:useLocalDpi xmlns:a14="http://schemas.microsoft.com/office/drawing/2010/main" val="0"/>
              </a:ext>
            </a:extLst>
          </a:blip>
          <a:srcRect l="14727" t="20589"/>
          <a:stretch/>
        </p:blipFill>
        <p:spPr>
          <a:xfrm>
            <a:off x="1298972" y="2208536"/>
            <a:ext cx="949890" cy="294862"/>
          </a:xfrm>
          <a:prstGeom prst="rect">
            <a:avLst/>
          </a:prstGeom>
        </p:spPr>
      </p:pic>
      <p:sp>
        <p:nvSpPr>
          <p:cNvPr id="4" name="Text Placeholder 3"/>
          <p:cNvSpPr>
            <a:spLocks noGrp="1"/>
          </p:cNvSpPr>
          <p:nvPr>
            <p:ph type="body" idx="2"/>
          </p:nvPr>
        </p:nvSpPr>
        <p:spPr>
          <a:xfrm>
            <a:off x="457200" y="2618364"/>
            <a:ext cx="8229600" cy="3507800"/>
          </a:xfrm>
        </p:spPr>
        <p:txBody>
          <a:bodyPr/>
          <a:lstStyle/>
          <a:p>
            <a:pPr marL="261938" lvl="1" indent="0">
              <a:buNone/>
              <a:defRPr/>
            </a:pPr>
            <a:r>
              <a:rPr lang="en-US" altLang="en-US" sz="2400" kern="1200" dirty="0">
                <a:solidFill>
                  <a:srgbClr val="000000"/>
                </a:solidFill>
                <a:latin typeface="Arial (Body)"/>
              </a:rPr>
              <a:t>tells the compiler the type of variable </a:t>
            </a:r>
            <a:r>
              <a:rPr lang="en-US" altLang="en-US" sz="2400" kern="1200" dirty="0">
                <a:solidFill>
                  <a:srgbClr val="000000"/>
                </a:solidFill>
                <a:latin typeface="Consolas" panose="020B0609020204030204" pitchFamily="49" charset="0"/>
              </a:rPr>
              <a:t>i</a:t>
            </a:r>
            <a:r>
              <a:rPr lang="en-US" altLang="en-US" sz="2400" kern="1200" dirty="0">
                <a:solidFill>
                  <a:srgbClr val="000000"/>
                </a:solidFill>
                <a:latin typeface="Arial (Body)"/>
              </a:rPr>
              <a:t> and instructs the compiler to reserve space in memory for the variable.</a:t>
            </a:r>
          </a:p>
          <a:p>
            <a:pPr lvl="0">
              <a:tabLst/>
              <a:defRPr/>
            </a:pPr>
            <a:r>
              <a:rPr lang="en-US" altLang="en-US" sz="2400" kern="1200" dirty="0">
                <a:solidFill>
                  <a:srgbClr val="000000"/>
                </a:solidFill>
                <a:latin typeface="Arial (Body)"/>
              </a:rPr>
              <a:t>But this definition does </a:t>
            </a:r>
            <a:r>
              <a:rPr lang="en-US" altLang="en-US" sz="2400" b="1" kern="1200" dirty="0">
                <a:solidFill>
                  <a:srgbClr val="000000"/>
                </a:solidFill>
                <a:latin typeface="Arial (Body)"/>
              </a:rPr>
              <a:t>not</a:t>
            </a:r>
            <a:r>
              <a:rPr lang="en-US" altLang="en-US" sz="2400" kern="1200" dirty="0">
                <a:solidFill>
                  <a:srgbClr val="000000"/>
                </a:solidFill>
                <a:latin typeface="Arial (Body)"/>
              </a:rPr>
              <a:t> cause any action—such as input, output, a calculate	on or a comparison—to occur when the program is executed.</a:t>
            </a:r>
          </a:p>
          <a:p>
            <a:pPr lvl="0">
              <a:tabLst/>
              <a:defRPr/>
            </a:pPr>
            <a:r>
              <a:rPr lang="en-US" altLang="en-US" sz="2400" kern="1200" dirty="0">
                <a:solidFill>
                  <a:srgbClr val="000000"/>
                </a:solidFill>
                <a:latin typeface="Arial (Body)"/>
              </a:rPr>
              <a:t>Some programmers choose to list each variable and briefly mention the purpose of each at the beginning of a pseudocode program</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36048323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(5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Let’s proceed with top-down, stepwise refinement.</a:t>
            </a:r>
          </a:p>
          <a:p>
            <a:pPr lvl="0">
              <a:tabLst/>
            </a:pPr>
            <a:r>
              <a:rPr lang="en-US" altLang="en-US" sz="2400" kern="1200" dirty="0">
                <a:solidFill>
                  <a:srgbClr val="000000"/>
                </a:solidFill>
                <a:latin typeface="Arial (Body)"/>
                <a:ea typeface="+mn-ea"/>
                <a:cs typeface="+mn-cs"/>
              </a:rPr>
              <a:t>We begin with a pseudocode representation of the top:</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Analyze exam results and decide if instructor should receive a bonus</a:t>
            </a:r>
          </a:p>
          <a:p>
            <a:pPr lvl="0">
              <a:tabLst/>
            </a:pPr>
            <a:r>
              <a:rPr lang="en-US" altLang="en-US" sz="2400" kern="1200" dirty="0">
                <a:solidFill>
                  <a:srgbClr val="000000"/>
                </a:solidFill>
                <a:latin typeface="Arial (Body)"/>
                <a:ea typeface="+mn-ea"/>
                <a:cs typeface="+mn-cs"/>
              </a:rPr>
              <a:t>Once again, it’s important to emphasize that the top is a complete representation of the program, but several refinements are likely to be needed before the pseudocode can be naturally evolved into a C program.</a:t>
            </a:r>
          </a:p>
        </p:txBody>
      </p:sp>
    </p:spTree>
    <p:extLst>
      <p:ext uri="{BB962C8B-B14F-4D97-AF65-F5344CB8AC3E}">
        <p14:creationId xmlns:p14="http://schemas.microsoft.com/office/powerpoint/2010/main" val="2467901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(6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62757"/>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Our first refinement is</a:t>
            </a:r>
          </a:p>
          <a:p>
            <a:pPr marL="741600" lvl="1" indent="-284400">
              <a:buFont typeface="Arial" panose="020B0604020202020204" pitchFamily="34" charset="0"/>
              <a:buChar char="–"/>
            </a:pPr>
            <a:r>
              <a:rPr lang="en-US" altLang="en-US" sz="2200" kern="1200" dirty="0">
                <a:solidFill>
                  <a:srgbClr val="000000"/>
                </a:solidFill>
                <a:latin typeface="Arial (Body)"/>
                <a:ea typeface="+mn-ea"/>
                <a:cs typeface="+mn-cs"/>
              </a:rPr>
              <a:t>Initialize variables</a:t>
            </a:r>
            <a:r>
              <a:rPr lang="en-US" altLang="en-US" sz="2200" i="1" kern="1200" dirty="0">
                <a:solidFill>
                  <a:srgbClr val="000000"/>
                </a:solidFill>
                <a:latin typeface="Arial (Body)"/>
                <a:ea typeface="+mn-ea"/>
                <a:cs typeface="+mn-cs"/>
              </a:rPr>
              <a:t/>
            </a:r>
            <a:br>
              <a:rPr lang="en-US" altLang="en-US" sz="2200" i="1" kern="1200" dirty="0">
                <a:solidFill>
                  <a:srgbClr val="000000"/>
                </a:solidFill>
                <a:latin typeface="Arial (Body)"/>
                <a:ea typeface="+mn-ea"/>
                <a:cs typeface="+mn-cs"/>
              </a:rPr>
            </a:br>
            <a:r>
              <a:rPr lang="en-US" altLang="en-US" sz="2200" kern="1200" dirty="0">
                <a:solidFill>
                  <a:srgbClr val="000000"/>
                </a:solidFill>
                <a:latin typeface="Arial (Body)"/>
                <a:ea typeface="+mn-ea"/>
                <a:cs typeface="+mn-cs"/>
              </a:rPr>
              <a:t>Input the ten quiz grades and count passes and failures</a:t>
            </a:r>
            <a:r>
              <a:rPr lang="en-US" altLang="en-US" sz="2200" i="1" kern="1200" dirty="0">
                <a:solidFill>
                  <a:srgbClr val="000000"/>
                </a:solidFill>
                <a:latin typeface="Arial (Body)"/>
                <a:ea typeface="+mn-ea"/>
                <a:cs typeface="+mn-cs"/>
              </a:rPr>
              <a:t/>
            </a:r>
            <a:br>
              <a:rPr lang="en-US" altLang="en-US" sz="2200" i="1" kern="1200" dirty="0">
                <a:solidFill>
                  <a:srgbClr val="000000"/>
                </a:solidFill>
                <a:latin typeface="Arial (Body)"/>
                <a:ea typeface="+mn-ea"/>
                <a:cs typeface="+mn-cs"/>
              </a:rPr>
            </a:br>
            <a:r>
              <a:rPr lang="en-US" altLang="en-US" sz="2200" kern="1200" dirty="0">
                <a:solidFill>
                  <a:srgbClr val="000000"/>
                </a:solidFill>
                <a:latin typeface="Arial (Body)"/>
                <a:ea typeface="+mn-ea"/>
                <a:cs typeface="+mn-cs"/>
              </a:rPr>
              <a:t>Print a summary of the exam results and decide </a:t>
            </a:r>
            <a:r>
              <a:rPr lang="en-US" altLang="en-US" sz="2200" kern="1200" dirty="0" smtClean="0">
                <a:solidFill>
                  <a:srgbClr val="000000"/>
                </a:solidFill>
                <a:latin typeface="Arial (Body)"/>
                <a:ea typeface="+mn-ea"/>
                <a:cs typeface="+mn-cs"/>
              </a:rPr>
              <a:t>if instructor </a:t>
            </a:r>
            <a:r>
              <a:rPr lang="en-US" altLang="en-US" sz="2200" kern="1200" dirty="0">
                <a:solidFill>
                  <a:srgbClr val="000000"/>
                </a:solidFill>
                <a:latin typeface="Arial (Body)"/>
                <a:ea typeface="+mn-ea"/>
                <a:cs typeface="+mn-cs"/>
              </a:rPr>
              <a:t>should receive a bonus</a:t>
            </a:r>
          </a:p>
          <a:p>
            <a:pPr lvl="0">
              <a:tabLst/>
            </a:pPr>
            <a:r>
              <a:rPr lang="en-US" altLang="en-US" sz="2200" kern="1200" dirty="0">
                <a:solidFill>
                  <a:srgbClr val="000000"/>
                </a:solidFill>
                <a:latin typeface="Arial (Body)"/>
                <a:ea typeface="+mn-ea"/>
                <a:cs typeface="+mn-cs"/>
              </a:rPr>
              <a:t>Here, too, even though we have a complete representation of the entire program, further refinement is necessary.</a:t>
            </a:r>
          </a:p>
          <a:p>
            <a:pPr lvl="0">
              <a:tabLst/>
            </a:pPr>
            <a:r>
              <a:rPr lang="en-US" altLang="en-US" sz="2200" kern="1200" dirty="0">
                <a:solidFill>
                  <a:srgbClr val="000000"/>
                </a:solidFill>
                <a:latin typeface="Arial (Body)"/>
                <a:ea typeface="+mn-ea"/>
                <a:cs typeface="+mn-cs"/>
              </a:rPr>
              <a:t>We now commit to specific variables.</a:t>
            </a:r>
          </a:p>
          <a:p>
            <a:pPr lvl="0">
              <a:tabLst/>
            </a:pPr>
            <a:r>
              <a:rPr lang="en-US" altLang="en-US" sz="2200" kern="1200" dirty="0">
                <a:solidFill>
                  <a:srgbClr val="000000"/>
                </a:solidFill>
                <a:latin typeface="Arial (Body)"/>
                <a:ea typeface="+mn-ea"/>
                <a:cs typeface="+mn-cs"/>
              </a:rPr>
              <a:t>Counters are needed to record the passes and failures, a counter will be used to control the looping process, and a variable is needed to store the user input.</a:t>
            </a:r>
          </a:p>
        </p:txBody>
      </p:sp>
    </p:spTree>
    <p:extLst>
      <p:ext uri="{BB962C8B-B14F-4D97-AF65-F5344CB8AC3E}">
        <p14:creationId xmlns:p14="http://schemas.microsoft.com/office/powerpoint/2010/main" val="29755774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sz="2800" kern="1200" dirty="0">
                <a:solidFill>
                  <a:schemeClr val="tx2"/>
                </a:solidFill>
                <a:latin typeface="Times New Roman" panose="02020603050405020304" pitchFamily="18" charset="0"/>
                <a:cs typeface="Times New Roman" panose="02020603050405020304" pitchFamily="18" charset="0"/>
              </a:rPr>
              <a:t>3.10 Formulating Algorithms with Top-Down, Stepwise Refinement Case Study 3: Nested Control Statements </a:t>
            </a:r>
            <a:r>
              <a:rPr lang="en-US" altLang="en-US" sz="2000" b="0" kern="1200" dirty="0">
                <a:solidFill>
                  <a:schemeClr val="tx2"/>
                </a:solidFill>
                <a:latin typeface="Times New Roman" panose="02020603050405020304" pitchFamily="18" charset="0"/>
                <a:cs typeface="Times New Roman" panose="02020603050405020304" pitchFamily="18" charset="0"/>
              </a:rPr>
              <a:t>(7 of 11)</a:t>
            </a:r>
            <a:endParaRPr lang="en-US" sz="2800" dirty="0"/>
          </a:p>
        </p:txBody>
      </p:sp>
      <p:sp>
        <p:nvSpPr>
          <p:cNvPr id="3" name="Text Placeholder 2"/>
          <p:cNvSpPr>
            <a:spLocks noGrp="1"/>
          </p:cNvSpPr>
          <p:nvPr>
            <p:ph type="body" idx="1"/>
          </p:nvPr>
        </p:nvSpPr>
        <p:spPr>
          <a:xfrm>
            <a:off x="457200" y="1600201"/>
            <a:ext cx="8229600" cy="838998"/>
          </a:xfrm>
        </p:spPr>
        <p:txBody>
          <a:bodyPr/>
          <a:lstStyle/>
          <a:p>
            <a:pPr lvl="0" indent="-255600">
              <a:tabLst/>
              <a:defRPr/>
            </a:pPr>
            <a:r>
              <a:rPr lang="en-US" sz="2200" kern="1200" dirty="0">
                <a:solidFill>
                  <a:srgbClr val="000000"/>
                </a:solidFill>
                <a:latin typeface="Arial (Body)"/>
              </a:rPr>
              <a:t>The pseudocode statement</a:t>
            </a:r>
          </a:p>
          <a:p>
            <a:pPr marL="741600" lvl="1" indent="-284400">
              <a:buFont typeface="Arial" panose="020B0604020202020204" pitchFamily="34" charset="0"/>
              <a:buChar char="–"/>
              <a:defRPr/>
            </a:pPr>
            <a:r>
              <a:rPr lang="en-US" sz="2200" b="1" kern="1200" dirty="0">
                <a:solidFill>
                  <a:srgbClr val="000000"/>
                </a:solidFill>
                <a:latin typeface="Arial (Body)"/>
              </a:rPr>
              <a:t>Initialize </a:t>
            </a:r>
            <a:r>
              <a:rPr lang="en-US" sz="2200" b="1" kern="1200" dirty="0" smtClean="0">
                <a:solidFill>
                  <a:srgbClr val="000000"/>
                </a:solidFill>
                <a:latin typeface="Arial (Body)"/>
              </a:rPr>
              <a:t>variables</a:t>
            </a:r>
            <a:endParaRPr lang="en-US" sz="2200" b="1" kern="1200" dirty="0">
              <a:solidFill>
                <a:srgbClr val="000000"/>
              </a:solidFill>
              <a:latin typeface="Arial (Body)"/>
            </a:endParaRPr>
          </a:p>
        </p:txBody>
      </p:sp>
      <p:sp>
        <p:nvSpPr>
          <p:cNvPr id="4" name="Text Placeholder 3"/>
          <p:cNvSpPr>
            <a:spLocks noGrp="1"/>
          </p:cNvSpPr>
          <p:nvPr>
            <p:ph type="body" idx="2"/>
          </p:nvPr>
        </p:nvSpPr>
        <p:spPr>
          <a:xfrm>
            <a:off x="457200" y="2439198"/>
            <a:ext cx="8229600" cy="460316"/>
          </a:xfrm>
        </p:spPr>
        <p:txBody>
          <a:bodyPr/>
          <a:lstStyle/>
          <a:p>
            <a:pPr marL="0" indent="273050">
              <a:buNone/>
            </a:pPr>
            <a:r>
              <a:rPr lang="en-US" sz="2200" kern="1200" dirty="0">
                <a:solidFill>
                  <a:srgbClr val="000000"/>
                </a:solidFill>
                <a:latin typeface="Arial (Body)"/>
              </a:rPr>
              <a:t>may be refined as follows</a:t>
            </a:r>
            <a:r>
              <a:rPr lang="en-US" sz="2200" kern="1200" dirty="0" smtClean="0">
                <a:solidFill>
                  <a:srgbClr val="000000"/>
                </a:solidFill>
                <a:latin typeface="Arial (Body)"/>
              </a:rPr>
              <a:t>:</a:t>
            </a:r>
            <a:endParaRPr lang="en-US" sz="2200" kern="1200" dirty="0">
              <a:solidFill>
                <a:srgbClr val="000000"/>
              </a:solidFill>
              <a:latin typeface="Arial (Body)"/>
            </a:endParaRPr>
          </a:p>
        </p:txBody>
      </p:sp>
      <p:sp>
        <p:nvSpPr>
          <p:cNvPr id="5" name="Content Placeholder 4"/>
          <p:cNvSpPr>
            <a:spLocks noGrp="1"/>
          </p:cNvSpPr>
          <p:nvPr>
            <p:ph sz="quarter" idx="13"/>
          </p:nvPr>
        </p:nvSpPr>
        <p:spPr>
          <a:xfrm>
            <a:off x="459728" y="2858570"/>
            <a:ext cx="8229600" cy="2955376"/>
          </a:xfrm>
        </p:spPr>
        <p:txBody>
          <a:bodyPr/>
          <a:lstStyle/>
          <a:p>
            <a:pPr marL="741600" lvl="1" indent="-284400">
              <a:defRPr/>
            </a:pPr>
            <a:r>
              <a:rPr lang="en-US" sz="2200" kern="1200" dirty="0">
                <a:solidFill>
                  <a:srgbClr val="000000"/>
                </a:solidFill>
                <a:latin typeface="Arial (Body)"/>
              </a:rPr>
              <a:t>Initialize passes to zero</a:t>
            </a:r>
            <a:r>
              <a:rPr lang="en-US" sz="2200" i="1" kern="1200" dirty="0">
                <a:solidFill>
                  <a:srgbClr val="000000"/>
                </a:solidFill>
                <a:latin typeface="Arial (Body)"/>
              </a:rPr>
              <a:t/>
            </a:r>
            <a:br>
              <a:rPr lang="en-US" sz="2200" i="1" kern="1200" dirty="0">
                <a:solidFill>
                  <a:srgbClr val="000000"/>
                </a:solidFill>
                <a:latin typeface="Arial (Body)"/>
              </a:rPr>
            </a:br>
            <a:r>
              <a:rPr lang="en-US" sz="2200" kern="1200" dirty="0">
                <a:solidFill>
                  <a:srgbClr val="000000"/>
                </a:solidFill>
                <a:latin typeface="Arial (Body)"/>
              </a:rPr>
              <a:t>Initialize failures to zero</a:t>
            </a:r>
            <a:r>
              <a:rPr lang="en-US" sz="2200" i="1" kern="1200" dirty="0">
                <a:solidFill>
                  <a:srgbClr val="000000"/>
                </a:solidFill>
                <a:latin typeface="Arial (Body)"/>
              </a:rPr>
              <a:t/>
            </a:r>
            <a:br>
              <a:rPr lang="en-US" sz="2200" i="1" kern="1200" dirty="0">
                <a:solidFill>
                  <a:srgbClr val="000000"/>
                </a:solidFill>
                <a:latin typeface="Arial (Body)"/>
              </a:rPr>
            </a:br>
            <a:r>
              <a:rPr lang="en-US" sz="2200" kern="1200" dirty="0">
                <a:solidFill>
                  <a:srgbClr val="000000"/>
                </a:solidFill>
                <a:latin typeface="Arial (Body)"/>
              </a:rPr>
              <a:t>Initialize student to one</a:t>
            </a:r>
          </a:p>
          <a:p>
            <a:pPr lvl="0" indent="-255600">
              <a:tabLst/>
              <a:defRPr/>
            </a:pPr>
            <a:r>
              <a:rPr lang="en-US" sz="2200" kern="1200" dirty="0">
                <a:solidFill>
                  <a:srgbClr val="000000"/>
                </a:solidFill>
                <a:latin typeface="Arial (Body)"/>
              </a:rPr>
              <a:t>Notice that only the counters and totals are initialized.</a:t>
            </a:r>
          </a:p>
          <a:p>
            <a:pPr lvl="0" indent="-255600">
              <a:tabLst/>
              <a:defRPr/>
            </a:pPr>
            <a:r>
              <a:rPr lang="en-US" sz="2200" kern="1200" dirty="0">
                <a:solidFill>
                  <a:srgbClr val="000000"/>
                </a:solidFill>
                <a:latin typeface="Arial (Body)"/>
              </a:rPr>
              <a:t>The pseudocode statement</a:t>
            </a:r>
          </a:p>
          <a:p>
            <a:pPr marL="741600" lvl="1" indent="-284400">
              <a:buFont typeface="Arial" panose="020B0604020202020204" pitchFamily="34" charset="0"/>
              <a:buChar char="–"/>
              <a:defRPr/>
            </a:pPr>
            <a:r>
              <a:rPr lang="en-US" sz="2200" b="1" kern="1200" dirty="0">
                <a:solidFill>
                  <a:srgbClr val="000000"/>
                </a:solidFill>
                <a:latin typeface="Arial (Body)"/>
              </a:rPr>
              <a:t>Input the ten quiz grades and count passes and </a:t>
            </a:r>
            <a:r>
              <a:rPr lang="en-US" sz="2200" b="1" kern="1200" dirty="0" smtClean="0">
                <a:solidFill>
                  <a:srgbClr val="000000"/>
                </a:solidFill>
                <a:latin typeface="Arial (Body)"/>
              </a:rPr>
              <a:t>failures</a:t>
            </a:r>
            <a:endParaRPr lang="en-US" sz="2200" b="1" kern="1200" dirty="0">
              <a:solidFill>
                <a:srgbClr val="000000"/>
              </a:solidFill>
              <a:latin typeface="Arial (Body)"/>
            </a:endParaRPr>
          </a:p>
        </p:txBody>
      </p:sp>
      <p:sp>
        <p:nvSpPr>
          <p:cNvPr id="6" name="Content Placeholder 5"/>
          <p:cNvSpPr>
            <a:spLocks noGrp="1"/>
          </p:cNvSpPr>
          <p:nvPr>
            <p:ph sz="quarter" idx="14"/>
          </p:nvPr>
        </p:nvSpPr>
        <p:spPr>
          <a:xfrm>
            <a:off x="459728" y="5663821"/>
            <a:ext cx="8229600" cy="701333"/>
          </a:xfrm>
        </p:spPr>
        <p:txBody>
          <a:bodyPr/>
          <a:lstStyle/>
          <a:p>
            <a:pPr marL="273050" indent="0">
              <a:buNone/>
            </a:pPr>
            <a:r>
              <a:rPr lang="en-US" sz="2200" kern="1200" dirty="0">
                <a:solidFill>
                  <a:srgbClr val="000000"/>
                </a:solidFill>
                <a:latin typeface="Arial (Body)"/>
              </a:rPr>
              <a:t>requires a loop that successively inputs the result of each exam</a:t>
            </a:r>
            <a:r>
              <a:rPr lang="en-US" sz="2200" kern="1200" dirty="0" smtClean="0">
                <a:solidFill>
                  <a:srgbClr val="000000"/>
                </a:solidFill>
                <a:latin typeface="Arial (Body)"/>
              </a:rPr>
              <a:t>.</a:t>
            </a:r>
            <a:endParaRPr lang="en-US" sz="2200" kern="1200" dirty="0">
              <a:solidFill>
                <a:srgbClr val="000000"/>
              </a:solidFill>
              <a:latin typeface="Arial (Body)"/>
            </a:endParaRPr>
          </a:p>
        </p:txBody>
      </p:sp>
    </p:spTree>
    <p:extLst>
      <p:ext uri="{BB962C8B-B14F-4D97-AF65-F5344CB8AC3E}">
        <p14:creationId xmlns:p14="http://schemas.microsoft.com/office/powerpoint/2010/main" val="30507305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(8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6231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Here it’s known in advance that there are precisely ten exam results, so counter-controlled looping is appropriate.</a:t>
            </a:r>
          </a:p>
          <a:p>
            <a:pPr lvl="0">
              <a:tabLst/>
            </a:pPr>
            <a:r>
              <a:rPr lang="en-US" altLang="en-US" sz="2400" kern="1200" dirty="0">
                <a:solidFill>
                  <a:srgbClr val="000000"/>
                </a:solidFill>
                <a:latin typeface="Arial (Body)"/>
                <a:ea typeface="+mn-ea"/>
                <a:cs typeface="+mn-cs"/>
              </a:rPr>
              <a:t>Inside the loop (i.e., </a:t>
            </a:r>
            <a:r>
              <a:rPr lang="en-US" altLang="en-US" sz="2400" b="1" kern="1200" dirty="0">
                <a:solidFill>
                  <a:srgbClr val="000000"/>
                </a:solidFill>
                <a:latin typeface="Arial (Body)"/>
                <a:ea typeface="+mn-ea"/>
                <a:cs typeface="+mn-cs"/>
              </a:rPr>
              <a:t>nested</a:t>
            </a:r>
            <a:r>
              <a:rPr lang="en-US" altLang="en-US" sz="2400" kern="1200" dirty="0">
                <a:solidFill>
                  <a:srgbClr val="000000"/>
                </a:solidFill>
                <a:latin typeface="Arial (Body)"/>
                <a:ea typeface="+mn-ea"/>
                <a:cs typeface="+mn-cs"/>
              </a:rPr>
              <a:t> within the loop) a double-selection statement will determine whether each exam result is a pass or a failure and will increment the appropriate counters accordingly.</a:t>
            </a:r>
          </a:p>
        </p:txBody>
      </p:sp>
    </p:spTree>
    <p:extLst>
      <p:ext uri="{BB962C8B-B14F-4D97-AF65-F5344CB8AC3E}">
        <p14:creationId xmlns:p14="http://schemas.microsoft.com/office/powerpoint/2010/main" val="24505992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(9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938688"/>
          </a:xfrm>
        </p:spPr>
        <p:txBody>
          <a:bodyPr wrap="square" lIns="91425" tIns="91425" rIns="91425" bIns="91425">
            <a:spAutoFit/>
          </a:bodyPr>
          <a:lstStyle/>
          <a:p>
            <a:pPr lvl="0" indent="-255600">
              <a:tabLst/>
            </a:pPr>
            <a:r>
              <a:rPr lang="en-US" altLang="en-US" sz="2200" kern="1200" dirty="0">
                <a:solidFill>
                  <a:srgbClr val="000000"/>
                </a:solidFill>
                <a:latin typeface="Arial (Body)"/>
                <a:ea typeface="+mn-ea"/>
                <a:cs typeface="+mn-cs"/>
              </a:rPr>
              <a:t>The refinement of the preceding pseudocode statement is then</a:t>
            </a:r>
          </a:p>
          <a:p>
            <a:pPr marL="741600" lvl="1" indent="-284400">
              <a:buFont typeface="Arial" panose="020B0604020202020204" pitchFamily="34" charset="0"/>
              <a:buChar char="–"/>
            </a:pPr>
            <a:r>
              <a:rPr lang="en-US" altLang="en-US" sz="2200" b="1" kern="1200" dirty="0" smtClean="0">
                <a:solidFill>
                  <a:srgbClr val="000000"/>
                </a:solidFill>
                <a:latin typeface="Arial (Body)"/>
                <a:ea typeface="+mn-ea"/>
                <a:cs typeface="+mn-cs"/>
              </a:rPr>
              <a:t> </a:t>
            </a:r>
          </a:p>
        </p:txBody>
      </p:sp>
      <p:pic>
        <p:nvPicPr>
          <p:cNvPr id="7" name="Picture 6" descr="There are 8 lines of code, as follows. Line 1. While student counter is less than or equal to ten. Line 2. Indented once. Input the next exam result. Line 3. Line 4. Indented once. If the student passed. Line 5. Indented twice. Add one to passes. Line 6. Indented once. Else. Line 7. Indented twice. Add one to failures. Line 7. Line 8. Indented once. Add one to student counter."/>
          <p:cNvPicPr>
            <a:picLocks noChangeAspect="1"/>
          </p:cNvPicPr>
          <p:nvPr/>
        </p:nvPicPr>
        <p:blipFill rotWithShape="1">
          <a:blip r:embed="rId2"/>
          <a:srcRect l="2364" r="2058" b="5791"/>
          <a:stretch/>
        </p:blipFill>
        <p:spPr>
          <a:xfrm>
            <a:off x="1283427" y="2069626"/>
            <a:ext cx="5709261" cy="2651055"/>
          </a:xfrm>
          <a:prstGeom prst="rect">
            <a:avLst/>
          </a:prstGeom>
        </p:spPr>
      </p:pic>
      <p:sp>
        <p:nvSpPr>
          <p:cNvPr id="5" name="Content Placeholder 4"/>
          <p:cNvSpPr>
            <a:spLocks noGrp="1"/>
          </p:cNvSpPr>
          <p:nvPr>
            <p:ph idx="13"/>
          </p:nvPr>
        </p:nvSpPr>
        <p:spPr>
          <a:xfrm>
            <a:off x="457200" y="4827879"/>
            <a:ext cx="8229600" cy="975360"/>
          </a:xfrm>
        </p:spPr>
        <p:txBody>
          <a:bodyPr/>
          <a:lstStyle/>
          <a:p>
            <a:pPr marL="256032" lvl="1" indent="-255600">
              <a:spcBef>
                <a:spcPts val="1500"/>
              </a:spcBef>
              <a:buFont typeface="Arial"/>
              <a:buChar char="•"/>
            </a:pPr>
            <a:r>
              <a:rPr lang="en-US" altLang="en-US" sz="2200" kern="1200" dirty="0">
                <a:solidFill>
                  <a:srgbClr val="000000"/>
                </a:solidFill>
                <a:latin typeface="Arial (Body)"/>
              </a:rPr>
              <a:t>Notice the use blank lines to set off the </a:t>
            </a:r>
            <a:r>
              <a:rPr lang="en-US" altLang="en-US" sz="2200" kern="1200" dirty="0">
                <a:solidFill>
                  <a:srgbClr val="000000"/>
                </a:solidFill>
                <a:latin typeface="Consolas" panose="020B0609020204030204" pitchFamily="49" charset="0"/>
                <a:cs typeface="Consolas" panose="020B0609020204030204" pitchFamily="49" charset="0"/>
              </a:rPr>
              <a:t>If</a:t>
            </a:r>
            <a:r>
              <a:rPr lang="en-US" altLang="en-US" sz="2200" kern="1200" dirty="0">
                <a:solidFill>
                  <a:srgbClr val="000000"/>
                </a:solidFill>
                <a:latin typeface="Arial (Body)"/>
              </a:rPr>
              <a:t>…</a:t>
            </a:r>
            <a:r>
              <a:rPr lang="en-US" altLang="en-US" sz="2200" kern="1200" dirty="0">
                <a:solidFill>
                  <a:srgbClr val="000000"/>
                </a:solidFill>
                <a:latin typeface="Consolas" panose="020B0609020204030204" pitchFamily="49" charset="0"/>
                <a:cs typeface="Consolas" panose="020B0609020204030204" pitchFamily="49" charset="0"/>
              </a:rPr>
              <a:t>else</a:t>
            </a:r>
            <a:r>
              <a:rPr lang="en-US" altLang="en-US" sz="2200" b="1" kern="1200" dirty="0">
                <a:solidFill>
                  <a:srgbClr val="000000"/>
                </a:solidFill>
                <a:latin typeface="Arial (Body)"/>
              </a:rPr>
              <a:t> </a:t>
            </a:r>
            <a:r>
              <a:rPr lang="en-US" altLang="en-US" sz="2200" kern="1200" dirty="0">
                <a:solidFill>
                  <a:srgbClr val="000000"/>
                </a:solidFill>
                <a:latin typeface="Arial (Body)"/>
              </a:rPr>
              <a:t>to improve program readability</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219010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ts val="150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(10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978256"/>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pseudocode </a:t>
            </a:r>
            <a:r>
              <a:rPr lang="en-US" altLang="en-US" sz="2200" kern="1200" dirty="0" smtClean="0">
                <a:solidFill>
                  <a:srgbClr val="000000"/>
                </a:solidFill>
                <a:latin typeface="Arial (Body)"/>
                <a:ea typeface="+mn-ea"/>
                <a:cs typeface="+mn-cs"/>
              </a:rPr>
              <a:t>statement</a:t>
            </a:r>
          </a:p>
          <a:p>
            <a:pPr lvl="1" indent="-284400"/>
            <a:r>
              <a:rPr lang="en-US" altLang="en-US" sz="2200" dirty="0" smtClean="0">
                <a:solidFill>
                  <a:srgbClr val="000000"/>
                </a:solidFill>
                <a:latin typeface="+mn-lt"/>
              </a:rPr>
              <a:t>Print </a:t>
            </a:r>
            <a:r>
              <a:rPr lang="en-US" altLang="en-US" sz="2200" dirty="0">
                <a:solidFill>
                  <a:srgbClr val="000000"/>
                </a:solidFill>
                <a:latin typeface="+mn-lt"/>
              </a:rPr>
              <a:t>a summary of the exam results and decide if instructor should receive a </a:t>
            </a:r>
            <a:r>
              <a:rPr lang="en-US" altLang="en-US" sz="2200" dirty="0" smtClean="0">
                <a:solidFill>
                  <a:srgbClr val="000000"/>
                </a:solidFill>
                <a:latin typeface="+mn-lt"/>
              </a:rPr>
              <a:t>bonus</a:t>
            </a:r>
          </a:p>
          <a:p>
            <a:r>
              <a:rPr lang="en-US" altLang="en-US" sz="2200" kern="1200" dirty="0">
                <a:solidFill>
                  <a:srgbClr val="000000"/>
                </a:solidFill>
                <a:latin typeface="Arial (Body)"/>
              </a:rPr>
              <a:t>may be refined as follows</a:t>
            </a:r>
            <a:r>
              <a:rPr lang="en-US" altLang="en-US" sz="2200" kern="1200" dirty="0" smtClean="0">
                <a:solidFill>
                  <a:srgbClr val="000000"/>
                </a:solidFill>
                <a:latin typeface="Arial (Body)"/>
              </a:rPr>
              <a:t>:</a:t>
            </a:r>
          </a:p>
          <a:p>
            <a:pPr lvl="1" indent="-284400"/>
            <a:r>
              <a:rPr lang="en-US" altLang="en-US" sz="2200" dirty="0">
                <a:solidFill>
                  <a:srgbClr val="000000"/>
                </a:solidFill>
                <a:latin typeface="+mn-lt"/>
              </a:rPr>
              <a:t>Print the number of passes</a:t>
            </a:r>
            <a:br>
              <a:rPr lang="en-US" altLang="en-US" sz="2200" dirty="0">
                <a:solidFill>
                  <a:srgbClr val="000000"/>
                </a:solidFill>
                <a:latin typeface="+mn-lt"/>
              </a:rPr>
            </a:br>
            <a:r>
              <a:rPr lang="en-US" altLang="en-US" sz="2200" dirty="0">
                <a:solidFill>
                  <a:srgbClr val="000000"/>
                </a:solidFill>
                <a:latin typeface="+mn-lt"/>
              </a:rPr>
              <a:t>Print the number of failures</a:t>
            </a:r>
            <a:br>
              <a:rPr lang="en-US" altLang="en-US" sz="2200" dirty="0">
                <a:solidFill>
                  <a:srgbClr val="000000"/>
                </a:solidFill>
                <a:latin typeface="+mn-lt"/>
              </a:rPr>
            </a:br>
            <a:r>
              <a:rPr lang="en-US" altLang="en-US" sz="2200" dirty="0">
                <a:solidFill>
                  <a:srgbClr val="000000"/>
                </a:solidFill>
                <a:latin typeface="+mn-lt"/>
              </a:rPr>
              <a:t>If more than eight students </a:t>
            </a:r>
            <a:r>
              <a:rPr lang="en-US" altLang="en-US" sz="2200" dirty="0" smtClean="0">
                <a:solidFill>
                  <a:srgbClr val="000000"/>
                </a:solidFill>
                <a:latin typeface="+mn-lt"/>
              </a:rPr>
              <a:t>passed</a:t>
            </a:r>
            <a:r>
              <a:rPr lang="en-US" altLang="en-US" sz="2200" dirty="0">
                <a:solidFill>
                  <a:srgbClr val="000000"/>
                </a:solidFill>
                <a:latin typeface="+mn-lt"/>
              </a:rPr>
              <a:t/>
            </a:r>
            <a:br>
              <a:rPr lang="en-US" altLang="en-US" sz="2200" dirty="0">
                <a:solidFill>
                  <a:srgbClr val="000000"/>
                </a:solidFill>
                <a:latin typeface="+mn-lt"/>
              </a:rPr>
            </a:br>
            <a:r>
              <a:rPr lang="en-US" altLang="en-US" sz="2200" dirty="0" smtClean="0">
                <a:solidFill>
                  <a:srgbClr val="000000"/>
                </a:solidFill>
                <a:latin typeface="+mn-lt"/>
              </a:rPr>
              <a:t>Print </a:t>
            </a:r>
            <a:r>
              <a:rPr lang="en-US" altLang="en-US" sz="2200" dirty="0">
                <a:solidFill>
                  <a:srgbClr val="000000"/>
                </a:solidFill>
                <a:latin typeface="+mn-lt"/>
              </a:rPr>
              <a:t>“Bonus to instructor</a:t>
            </a:r>
            <a:r>
              <a:rPr lang="en-US" altLang="en-US" sz="2200" dirty="0" smtClean="0">
                <a:solidFill>
                  <a:srgbClr val="000000"/>
                </a:solidFill>
                <a:latin typeface="+mn-lt"/>
              </a:rPr>
              <a:t>!”</a:t>
            </a:r>
          </a:p>
          <a:p>
            <a:pPr marL="255600" lvl="1" indent="-255600">
              <a:spcBef>
                <a:spcPts val="1500"/>
              </a:spcBef>
              <a:buFont typeface="Arial"/>
              <a:buChar char="•"/>
            </a:pPr>
            <a:r>
              <a:rPr lang="en-US" altLang="en-US" sz="2200" kern="1200" dirty="0">
                <a:solidFill>
                  <a:srgbClr val="000000"/>
                </a:solidFill>
                <a:latin typeface="Arial (Body)"/>
              </a:rPr>
              <a:t>The complete second refinement appears in Figure 3.9(see slide 117).</a:t>
            </a:r>
          </a:p>
          <a:p>
            <a:pPr marL="255600" lvl="1" indent="-255600">
              <a:spcBef>
                <a:spcPts val="1500"/>
              </a:spcBef>
              <a:buFont typeface="Arial"/>
              <a:buChar char="•"/>
            </a:pPr>
            <a:r>
              <a:rPr lang="en-US" altLang="en-US" sz="2200" kern="1200" dirty="0">
                <a:solidFill>
                  <a:srgbClr val="000000"/>
                </a:solidFill>
                <a:latin typeface="Arial (Body)"/>
              </a:rPr>
              <a:t>We use blank lines to set off the </a:t>
            </a:r>
            <a:r>
              <a:rPr lang="en-US" altLang="en-US" sz="2200" kern="1200" dirty="0">
                <a:solidFill>
                  <a:srgbClr val="000000"/>
                </a:solidFill>
                <a:latin typeface="Consolas" panose="020B0609020204030204" pitchFamily="49" charset="0"/>
              </a:rPr>
              <a:t>while</a:t>
            </a:r>
            <a:r>
              <a:rPr lang="en-US" altLang="en-US" sz="2200" kern="1200" dirty="0">
                <a:solidFill>
                  <a:srgbClr val="000000"/>
                </a:solidFill>
                <a:latin typeface="Arial (Body)"/>
              </a:rPr>
              <a:t> statement for program readability</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40624382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3.10 Formulating Algorithms with Top-Down, Stepwise Refinement Case Study 3: Nested Control Statements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(11 of 11)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This pseudocode is now sufficiently refined for conversion to C.</a:t>
            </a:r>
          </a:p>
          <a:p>
            <a:pPr lvl="0">
              <a:tabLst/>
            </a:pPr>
            <a:r>
              <a:rPr lang="en-US" altLang="en-US" sz="2400" kern="1200" dirty="0">
                <a:solidFill>
                  <a:srgbClr val="000000"/>
                </a:solidFill>
                <a:latin typeface="Arial (Body)"/>
                <a:ea typeface="+mn-ea"/>
                <a:cs typeface="+mn-cs"/>
              </a:rPr>
              <a:t>The C program and two sample executions are shown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3.10(see slide 120).</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We’ve taken advantage of a feature of C that allows initialization to be incorporated into definitions.</a:t>
            </a:r>
          </a:p>
          <a:p>
            <a:pPr lvl="0">
              <a:tabLst/>
            </a:pPr>
            <a:r>
              <a:rPr lang="en-US" altLang="en-US" sz="2400" kern="1200" dirty="0">
                <a:solidFill>
                  <a:srgbClr val="000000"/>
                </a:solidFill>
                <a:latin typeface="Arial (Body)"/>
                <a:ea typeface="+mn-ea"/>
                <a:cs typeface="+mn-cs"/>
              </a:rPr>
              <a:t>Such initialization occurs at compile time.</a:t>
            </a:r>
          </a:p>
          <a:p>
            <a:pPr lvl="0">
              <a:tabLst/>
            </a:pPr>
            <a:r>
              <a:rPr lang="en-US" altLang="en-US" sz="2400" kern="1200" dirty="0">
                <a:solidFill>
                  <a:srgbClr val="000000"/>
                </a:solidFill>
                <a:latin typeface="Arial (Body)"/>
                <a:ea typeface="+mn-ea"/>
                <a:cs typeface="+mn-cs"/>
              </a:rPr>
              <a:t>Also, notice that when you output an </a:t>
            </a:r>
            <a:r>
              <a:rPr lang="en-US" altLang="en-US" sz="2400" kern="1200" dirty="0">
                <a:solidFill>
                  <a:srgbClr val="000000"/>
                </a:solidFill>
                <a:latin typeface="Consolas" panose="020B0609020204030204" pitchFamily="49" charset="0"/>
                <a:ea typeface="+mn-ea"/>
                <a:cs typeface="+mn-cs"/>
              </a:rPr>
              <a:t>unsigned int </a:t>
            </a:r>
            <a:r>
              <a:rPr lang="en-US" altLang="en-US" sz="2400" kern="1200" dirty="0">
                <a:solidFill>
                  <a:srgbClr val="000000"/>
                </a:solidFill>
                <a:latin typeface="Arial (Body)"/>
                <a:ea typeface="+mn-ea"/>
                <a:cs typeface="+mn-cs"/>
              </a:rPr>
              <a:t>you use the </a:t>
            </a:r>
            <a:r>
              <a:rPr lang="en-US" altLang="en-US" sz="2400" kern="1200" dirty="0">
                <a:solidFill>
                  <a:srgbClr val="000000"/>
                </a:solidFill>
                <a:latin typeface="Consolas" panose="020B0609020204030204" pitchFamily="49" charset="0"/>
                <a:ea typeface="+mn-ea"/>
                <a:cs typeface="Consolas" panose="020B0609020204030204" pitchFamily="49" charset="0"/>
              </a:rPr>
              <a:t>%u</a:t>
            </a:r>
            <a:r>
              <a:rPr lang="en-US" altLang="en-US" sz="2400" kern="1200" dirty="0">
                <a:solidFill>
                  <a:srgbClr val="000000"/>
                </a:solidFill>
                <a:latin typeface="Arial (Body)"/>
                <a:ea typeface="+mn-ea"/>
                <a:cs typeface="+mn-cs"/>
              </a:rPr>
              <a:t> conversion specifier.</a:t>
            </a:r>
          </a:p>
        </p:txBody>
      </p:sp>
    </p:spTree>
    <p:extLst>
      <p:ext uri="{BB962C8B-B14F-4D97-AF65-F5344CB8AC3E}">
        <p14:creationId xmlns:p14="http://schemas.microsoft.com/office/powerpoint/2010/main" val="236342468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anchor="b"/>
          <a:lstStyle/>
          <a:p>
            <a:r>
              <a:rPr lang="en-US" dirty="0"/>
              <a:t>Figure 3.9 Pseudocode for Examination-Results Problem</a:t>
            </a:r>
          </a:p>
        </p:txBody>
      </p:sp>
      <p:pic>
        <p:nvPicPr>
          <p:cNvPr id="5" name="Picture 4" descr="The computer code has 18 lines. The lines read as follows. Line 1. Initialize passes to zero. Line 2. Initialize failures to zero. Line 3. Initialize student to one. Line 4. blank. Line 5. While student counter is less than or equal to ten. Line 6, indented once. input the next exam results. Line 7. blank. Line 8, indented once. If the student passed. Line 9, indented twice. Add one to passes. Line 10, indented once. else. Line 11, indented twice. Add one to failures. Line 12. blank. Line 13, indented once. Add one to student counter. Line 14. blank. Line 15. Print the number of passes. Line 16. Print the number of failures. Line 17. If more than eight students passed. Line 18, indented once. Print double quote Bonus to instructor exclamation point double quote."/>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833" b="22500"/>
          <a:stretch/>
        </p:blipFill>
        <p:spPr>
          <a:xfrm>
            <a:off x="904350" y="1739150"/>
            <a:ext cx="7335300" cy="4061901"/>
          </a:xfrm>
          <a:prstGeom prst="rect">
            <a:avLst/>
          </a:prstGeom>
          <a:noFill/>
          <a:ln>
            <a:noFill/>
          </a:ln>
        </p:spPr>
      </p:pic>
    </p:spTree>
    <p:extLst>
      <p:ext uri="{BB962C8B-B14F-4D97-AF65-F5344CB8AC3E}">
        <p14:creationId xmlns:p14="http://schemas.microsoft.com/office/powerpoint/2010/main" val="5563727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3.5</a:t>
            </a:r>
          </a:p>
        </p:txBody>
      </p:sp>
      <p:sp>
        <p:nvSpPr>
          <p:cNvPr id="5" name="Text Placeholder 4"/>
          <p:cNvSpPr>
            <a:spLocks noGrp="1"/>
          </p:cNvSpPr>
          <p:nvPr>
            <p:ph type="body" idx="1"/>
          </p:nvPr>
        </p:nvSpPr>
        <p:spPr/>
        <p:txBody>
          <a:bodyPr/>
          <a:lstStyle/>
          <a:p>
            <a:pPr marL="0" indent="0">
              <a:buNone/>
            </a:pPr>
            <a:r>
              <a:rPr lang="en-US" sz="2400" dirty="0">
                <a:latin typeface="+mn-lt"/>
              </a:rPr>
              <a:t>Experience has shown that the most difficult part of solving a problem on a computer </a:t>
            </a:r>
            <a:r>
              <a:rPr lang="en-US" sz="2400" dirty="0" smtClean="0">
                <a:latin typeface="+mn-lt"/>
              </a:rPr>
              <a:t>is developing </a:t>
            </a:r>
            <a:r>
              <a:rPr lang="en-US" sz="2400" dirty="0">
                <a:latin typeface="+mn-lt"/>
              </a:rPr>
              <a:t>the algorithm for the solution. Once a correct algorithm has been specified, </a:t>
            </a:r>
            <a:r>
              <a:rPr lang="en-US" sz="2400" dirty="0" smtClean="0">
                <a:latin typeface="+mn-lt"/>
              </a:rPr>
              <a:t>the process </a:t>
            </a:r>
            <a:r>
              <a:rPr lang="en-US" sz="2400" dirty="0">
                <a:latin typeface="+mn-lt"/>
              </a:rPr>
              <a:t>of producing a working C program is normally straightforward.</a:t>
            </a:r>
          </a:p>
        </p:txBody>
      </p:sp>
    </p:spTree>
    <p:extLst>
      <p:ext uri="{BB962C8B-B14F-4D97-AF65-F5344CB8AC3E}">
        <p14:creationId xmlns:p14="http://schemas.microsoft.com/office/powerpoint/2010/main" val="347494829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3.6</a:t>
            </a:r>
          </a:p>
        </p:txBody>
      </p:sp>
      <p:sp>
        <p:nvSpPr>
          <p:cNvPr id="5" name="Text Placeholder 4"/>
          <p:cNvSpPr>
            <a:spLocks noGrp="1"/>
          </p:cNvSpPr>
          <p:nvPr>
            <p:ph type="body" idx="1"/>
          </p:nvPr>
        </p:nvSpPr>
        <p:spPr/>
        <p:txBody>
          <a:bodyPr/>
          <a:lstStyle/>
          <a:p>
            <a:pPr marL="0" indent="0">
              <a:buNone/>
            </a:pPr>
            <a:r>
              <a:rPr lang="en-US" sz="2400" dirty="0">
                <a:latin typeface="+mn-lt"/>
              </a:rPr>
              <a:t>Many programmers write programs without ever using program-development tools </a:t>
            </a:r>
            <a:r>
              <a:rPr lang="en-US" sz="2400" dirty="0" smtClean="0">
                <a:latin typeface="+mn-lt"/>
              </a:rPr>
              <a:t>such as </a:t>
            </a:r>
            <a:r>
              <a:rPr lang="en-US" sz="2400" dirty="0">
                <a:latin typeface="+mn-lt"/>
              </a:rPr>
              <a:t>pseudocode. They feel that their ultimate goal is to solve the problem on a computer </a:t>
            </a:r>
            <a:r>
              <a:rPr lang="en-US" sz="2400" dirty="0" smtClean="0">
                <a:latin typeface="+mn-lt"/>
              </a:rPr>
              <a:t>and that </a:t>
            </a:r>
            <a:r>
              <a:rPr lang="en-US" sz="2400" dirty="0">
                <a:latin typeface="+mn-lt"/>
              </a:rPr>
              <a:t>writing pseudocode merely delays the production of final outputs.</a:t>
            </a:r>
          </a:p>
        </p:txBody>
      </p:sp>
    </p:spTree>
    <p:extLst>
      <p:ext uri="{BB962C8B-B14F-4D97-AF65-F5344CB8AC3E}">
        <p14:creationId xmlns:p14="http://schemas.microsoft.com/office/powerpoint/2010/main" val="894770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(1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Normally, statements in a program are executed one after the other in the order in which they’re written.</a:t>
            </a:r>
          </a:p>
          <a:p>
            <a:pPr lvl="0">
              <a:tabLst/>
              <a:defRPr/>
            </a:pPr>
            <a:r>
              <a:rPr lang="en-US" altLang="en-US" sz="2400" kern="1200" dirty="0">
                <a:solidFill>
                  <a:srgbClr val="000000"/>
                </a:solidFill>
                <a:latin typeface="Arial (Body)"/>
                <a:ea typeface="+mn-ea"/>
                <a:cs typeface="+mn-cs"/>
              </a:rPr>
              <a:t>This is called </a:t>
            </a:r>
            <a:r>
              <a:rPr lang="en-US" altLang="en-US" sz="2400" b="1" kern="1200" dirty="0">
                <a:solidFill>
                  <a:srgbClr val="000000"/>
                </a:solidFill>
                <a:latin typeface="Arial (Body)"/>
                <a:ea typeface="+mn-ea"/>
                <a:cs typeface="+mn-cs"/>
              </a:rPr>
              <a:t>sequential execution</a:t>
            </a:r>
            <a:r>
              <a:rPr lang="en-US" altLang="en-US" sz="2400" kern="1200" dirty="0">
                <a:solidFill>
                  <a:srgbClr val="000000"/>
                </a:solidFill>
                <a:latin typeface="Arial (Body)"/>
                <a:ea typeface="+mn-ea"/>
                <a:cs typeface="+mn-cs"/>
              </a:rPr>
              <a:t>.</a:t>
            </a:r>
          </a:p>
          <a:p>
            <a:pPr lvl="0">
              <a:tabLst/>
              <a:defRPr/>
            </a:pPr>
            <a:r>
              <a:rPr lang="en-US" altLang="en-US" sz="2400" kern="1200" dirty="0">
                <a:solidFill>
                  <a:srgbClr val="000000"/>
                </a:solidFill>
                <a:latin typeface="Arial (Body)"/>
                <a:ea typeface="+mn-ea"/>
                <a:cs typeface="+mn-cs"/>
              </a:rPr>
              <a:t>Various C statements we’ll soon discuss enable you to specify that the next statement to be executed may be other than the next one in sequence.</a:t>
            </a:r>
          </a:p>
          <a:p>
            <a:pPr lvl="0">
              <a:tabLst/>
              <a:defRPr/>
            </a:pPr>
            <a:r>
              <a:rPr lang="en-US" altLang="en-US" sz="2400" kern="1200" dirty="0">
                <a:solidFill>
                  <a:srgbClr val="000000"/>
                </a:solidFill>
                <a:latin typeface="Arial (Body)"/>
                <a:ea typeface="+mn-ea"/>
                <a:cs typeface="+mn-cs"/>
              </a:rPr>
              <a:t>This is called </a:t>
            </a:r>
            <a:r>
              <a:rPr lang="en-US" altLang="en-US" sz="2400" b="1" kern="1200" dirty="0">
                <a:solidFill>
                  <a:srgbClr val="000000"/>
                </a:solidFill>
                <a:latin typeface="Arial (Body)"/>
                <a:ea typeface="+mn-ea"/>
                <a:cs typeface="+mn-cs"/>
              </a:rPr>
              <a:t>transfer of control</a:t>
            </a:r>
            <a:r>
              <a:rPr lang="en-US" altLang="en-US" sz="2400" kern="1200" dirty="0">
                <a:solidFill>
                  <a:srgbClr val="000000"/>
                </a:solidFill>
                <a:latin typeface="Arial (Body)"/>
                <a:ea typeface="+mn-ea"/>
                <a:cs typeface="+mn-cs"/>
              </a:rPr>
              <a:t>.</a:t>
            </a:r>
          </a:p>
          <a:p>
            <a:pPr lvl="0">
              <a:tabLst/>
              <a:defRPr/>
            </a:pPr>
            <a:r>
              <a:rPr lang="en-US" altLang="en-US" sz="2400" kern="1200" dirty="0">
                <a:solidFill>
                  <a:srgbClr val="000000"/>
                </a:solidFill>
                <a:latin typeface="Arial (Body)"/>
                <a:ea typeface="+mn-ea"/>
                <a:cs typeface="+mn-cs"/>
              </a:rPr>
              <a:t>During the 1960s, it became clear that the indiscriminate use of transfers of control was the root of a great deal of difficulty experienced by software development groups.</a:t>
            </a:r>
          </a:p>
        </p:txBody>
      </p:sp>
    </p:spTree>
    <p:extLst>
      <p:ext uri="{BB962C8B-B14F-4D97-AF65-F5344CB8AC3E}">
        <p14:creationId xmlns:p14="http://schemas.microsoft.com/office/powerpoint/2010/main" val="24475039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5606" cy="1066799"/>
          </a:xfrm>
        </p:spPr>
        <p:txBody>
          <a:bodyPr anchor="b"/>
          <a:lstStyle/>
          <a:p>
            <a:r>
              <a:rPr lang="en-US" sz="3000" dirty="0"/>
              <a:t>Figure 3.10 Analysis of Examination Results </a:t>
            </a:r>
            <a:r>
              <a:rPr lang="en-US" sz="2000" b="0" dirty="0" smtClean="0"/>
              <a:t>(1 </a:t>
            </a:r>
            <a:r>
              <a:rPr lang="en-US" sz="2000" b="0" dirty="0"/>
              <a:t>of 4)</a:t>
            </a:r>
            <a:endParaRPr lang="en-US" sz="2000" dirty="0"/>
          </a:p>
        </p:txBody>
      </p:sp>
      <p:pic>
        <p:nvPicPr>
          <p:cNvPr id="5" name="Picture 4" descr="The computer code has 40 lines. The lines read as follows. Line 1. forward slash forward slash F i g period 3 period 10 colon f i g 0 3 underscore 10 period c. Line 2. forward slash forward slash Analysis of examination results period. Line 3. hash include less than sign s t d i o period h greater than sign. Line 4. Blank. Line 5. forward slash forward slash function main begins program execution. Line 6. i n t main left parenthesis void right parenthesis. Line 7. left brace. Line 8, indented once. forward slash forward slash initialize variables in definitions. Line 9, indented once. unsigned i n t passes equals 0 semicolon forward slash forward slash number of passes. Line 10, indented once. unsigned i n t failures equals 0 semicolon forward slash forward slash number of failures. Line 11, indented once. unsigned i n t student equals 1 semicolon forward slash forward slash student counter. Lines 9, 10, and 11 are highlighted. Line 12, indented once. i n t result semicolon forward slash forward slash one exam result. Line 13. Blank. Line 14, indented once. forward slash forward slash process 10 students using counter dash controlled loop. Line 15, indented once. while left parenthesis student less than sign equals 10 right parenthesis left brace. Line 16. Blank. Line 17, indented twice. forward slash forward slash prompt user for input and obtain value from user. Line 18, indented twice. print f left parenthesis double quote percent sign s double quote comma double quote Enter result left parenthesis 1 equals pass comma 2 equals fail right parenthesis colon double quote right parenthesis semicolon. Line 19, indented twice. scan f left parenthesis double quote percent sign d double quote comma ampersand result right parenthesis semicolon. Line 20.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833" b="24792"/>
          <a:stretch/>
        </p:blipFill>
        <p:spPr>
          <a:xfrm>
            <a:off x="904350" y="1773238"/>
            <a:ext cx="7335300" cy="3932015"/>
          </a:xfrm>
          <a:prstGeom prst="rect">
            <a:avLst/>
          </a:prstGeom>
          <a:noFill/>
          <a:ln>
            <a:noFill/>
          </a:ln>
        </p:spPr>
      </p:pic>
    </p:spTree>
    <p:extLst>
      <p:ext uri="{BB962C8B-B14F-4D97-AF65-F5344CB8AC3E}">
        <p14:creationId xmlns:p14="http://schemas.microsoft.com/office/powerpoint/2010/main" val="3362642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04663" cy="1066799"/>
          </a:xfrm>
        </p:spPr>
        <p:txBody>
          <a:bodyPr anchor="b"/>
          <a:lstStyle/>
          <a:p>
            <a:r>
              <a:rPr lang="en-US" sz="3000" dirty="0"/>
              <a:t>Figure 3.10 Analysis of Examination Results </a:t>
            </a:r>
            <a:r>
              <a:rPr lang="en-US" sz="2000" b="0" dirty="0" smtClean="0"/>
              <a:t>(2 </a:t>
            </a:r>
            <a:r>
              <a:rPr lang="en-US" sz="2000" b="0" dirty="0"/>
              <a:t>of 4)</a:t>
            </a:r>
            <a:endParaRPr lang="en-US" sz="2000" dirty="0"/>
          </a:p>
        </p:txBody>
      </p:sp>
      <p:pic>
        <p:nvPicPr>
          <p:cNvPr id="4" name="Picture 3" descr="The code continues. Line 21, indented twice. forward slash forward slash if result 1 comma increment passes. Line 22, indented twice. if left parenthesis result equals equals 1 right parenthesis left brace. Line 22 is highlighted. Line 23, indented 3 times. passes equals passes plus 1 semicolon. Line 24, indented twice. right brace forward slash forward slash end if. The words, else left brace, are highlighted. Line 25, indented twice. else left brace forward slash forward slash otherwise comma increment failures. Line 26, indented 3 times. failures equals failures plus 1 semicolon. Line 27, indented twice. right brace forward slash forward slash end else. Line 28. Blank. Line 29, indented twice. student equals student plus 1 semicolon forward slash forward slash increment student counter. Line 30, indented once. right brace forward slash forward slash end while. Line 31. Blank. Line 32, indented once. forward slash forward slash termination phase semicolon display number of passes and failures. Line 33, indented once. print f left parenthesis double quote Passed percent sign u back slash n double quote comma passes right parenthesis semicolon. Line 34, indented once. print f left parenthesis double quote Failed percent sign u back slash n double quote comma failures right parenthesis semicolon. Line 35. Blank. Line 36, indented once. forward slash forward slash if more than eight students passed comma print double quote Bonus to instructor exclamation point double quote. Line 37, indented once. if left parenthesis passes greater than sign 8 right parenthesis left brace. Line 38, indented twice. puts left parenthesis double quote Bonus to instructor exclamation point double quote right parenthesis semicolon. Line 39, indented once. right brace forward slash forward slash end if. Line 40. right brace forward slash forward slash end function main. The following lines have green double forward slashes followed by green text. Lines 5, 8, 21, 24, 25, 27, 29, 30, 32, 36, 39 and 40. The double slashes and following text in Lines 12, 14, and 17 are brown. Line 12 I n t and Line 15 while are brown text. Line 15 integer 10 and Line 18 double quotes and characters between them are in light brown text. All other integers and characters between double quotes are in cyan. Line 6 text I n t and void, Lines 9, 10 and 11 text unsigned I n t, Line 22 text if, Line 25 text else, and line 37 text if are in blue."/>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626" b="24792"/>
          <a:stretch/>
        </p:blipFill>
        <p:spPr>
          <a:xfrm>
            <a:off x="941880" y="1937011"/>
            <a:ext cx="7335300" cy="3943823"/>
          </a:xfrm>
          <a:prstGeom prst="rect">
            <a:avLst/>
          </a:prstGeom>
          <a:noFill/>
          <a:ln>
            <a:noFill/>
          </a:ln>
        </p:spPr>
      </p:pic>
    </p:spTree>
    <p:extLst>
      <p:ext uri="{BB962C8B-B14F-4D97-AF65-F5344CB8AC3E}">
        <p14:creationId xmlns:p14="http://schemas.microsoft.com/office/powerpoint/2010/main" val="98558114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31958" cy="1066799"/>
          </a:xfrm>
        </p:spPr>
        <p:txBody>
          <a:bodyPr anchor="b"/>
          <a:lstStyle/>
          <a:p>
            <a:r>
              <a:rPr lang="en-US" sz="3000" dirty="0"/>
              <a:t>Figure 3.10 Analysis of Examination Results </a:t>
            </a:r>
            <a:r>
              <a:rPr lang="en-US" sz="2000" b="0" dirty="0" smtClean="0"/>
              <a:t>(3 of 4)</a:t>
            </a:r>
            <a:endParaRPr lang="en-US" sz="2000" dirty="0"/>
          </a:p>
        </p:txBody>
      </p:sp>
      <p:pic>
        <p:nvPicPr>
          <p:cNvPr id="4" name="Picture 3" descr="The code output has 12 lines. The lines read as follows. Line 1. Enter Result left parenthesis 1 equals pass comma 2 equals fail right parenthesis colon 1. Line 2. Enter Result left parenthesis 1 equals pass comma 2 equals fail right parenthesis colon 2. Line 3. Enter Result left parenthesis 1 equals pass comma 2 equals fail right parenthesis colon 2. Line 4. Enter Result left parenthesis 1 equals pass comma 2 equals fail right parenthesis colon 1. Line 5. Enter Result left parenthesis 1 equals pass comma 2 equals fail right parenthesis colon 1. Line 6. Enter Result left parenthesis 1 equals pass comma 2 equals fail right parenthesis colon 1. Line 7. Enter Result left parenthesis 1 equals pass comma 2 equals fail right parenthesis colon 2. Line 8. Enter Result left parenthesis 1 equals pass comma 2 equals fail right parenthesis colon 1. Line 9. Enter Result left parenthesis 1 equals pass comma 2 equals fail right parenthesis colon 1. Line 10. Enter Result left parenthesis 1 equals pass comma 2 equals fail right parenthesis colon 2. Line 11. Passed 6. Line 12. Failed 4."/>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395" t="5417" r="966" b="50625"/>
          <a:stretch/>
        </p:blipFill>
        <p:spPr>
          <a:xfrm>
            <a:off x="1042120" y="2312988"/>
            <a:ext cx="7162118" cy="2491457"/>
          </a:xfrm>
          <a:prstGeom prst="rect">
            <a:avLst/>
          </a:prstGeom>
          <a:noFill/>
          <a:ln>
            <a:noFill/>
          </a:ln>
        </p:spPr>
      </p:pic>
    </p:spTree>
    <p:extLst>
      <p:ext uri="{BB962C8B-B14F-4D97-AF65-F5344CB8AC3E}">
        <p14:creationId xmlns:p14="http://schemas.microsoft.com/office/powerpoint/2010/main" val="36670566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31958" cy="1066799"/>
          </a:xfrm>
        </p:spPr>
        <p:txBody>
          <a:bodyPr anchor="b"/>
          <a:lstStyle/>
          <a:p>
            <a:r>
              <a:rPr lang="en-US" sz="3000" dirty="0"/>
              <a:t>Figure 3.10 Analysis of Examination Results </a:t>
            </a:r>
            <a:r>
              <a:rPr lang="en-US" sz="2000" b="0" dirty="0" smtClean="0"/>
              <a:t>(4 of 4)</a:t>
            </a:r>
            <a:endParaRPr lang="en-US" sz="2000" b="0" dirty="0"/>
          </a:p>
        </p:txBody>
      </p:sp>
      <p:pic>
        <p:nvPicPr>
          <p:cNvPr id="4" name="Picture 3" descr="The code output has 13 lines. The lines read as follows. Line 1. Enter Result left parenthesis 1 equals pass comma 2 equals fail right parenthesis colon 1. Line 2. Enter Result left parenthesis 1 equals pass comma 2 equals fail right parenthesis colon 1. Line 3. Enter Result left parenthesis 1 equals pass comma 2 equals fail right parenthesis colon 1. Line 4. Enter Result left parenthesis 1 equals pass comma 2 equals fail right parenthesis colon 2. Line 5. Enter Result left parenthesis 1 equals pass comma 2 equals fail right parenthesis colon 1. Line 6. Enter Result left parenthesis 1 equals pass comma 2 equals fail right parenthesis colon 1. Line 7. Enter Result left parenthesis 1 equals pass comma 2 equals fail right parenthesis colon 1. Line 8. Enter Result left parenthesis 1 equals pass comma 2 equals fail right parenthesis colon 1. Line 9. Enter Result left parenthesis 1 equals pass comma 2 equals fail right parenthesis colon 1. Line 10. Enter Result left parenthesis 1 equals pass comma 2 equals fail right parenthesis colon 1. Line 11. Passed 9. Line 12. Failed 1. Line 13. Bonus to instructor exclamation point."/>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556" t="5625" r="1217" b="47917"/>
          <a:stretch/>
        </p:blipFill>
        <p:spPr>
          <a:xfrm>
            <a:off x="1057208" y="2320224"/>
            <a:ext cx="7131942" cy="2633150"/>
          </a:xfrm>
          <a:prstGeom prst="rect">
            <a:avLst/>
          </a:prstGeom>
          <a:noFill/>
          <a:ln>
            <a:noFill/>
          </a:ln>
        </p:spPr>
      </p:pic>
    </p:spTree>
    <p:extLst>
      <p:ext uri="{BB962C8B-B14F-4D97-AF65-F5344CB8AC3E}">
        <p14:creationId xmlns:p14="http://schemas.microsoft.com/office/powerpoint/2010/main" val="5224781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3.11 Assignment Operators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 of 2)</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1931268"/>
          </a:xfrm>
        </p:spPr>
        <p:txBody>
          <a:bodyPr wrap="square" lIns="91425" tIns="91425" rIns="91425" bIns="91425">
            <a:spAutoFit/>
          </a:bodyPr>
          <a:lstStyle/>
          <a:p>
            <a:pPr lvl="0" indent="-255600">
              <a:tabLst/>
            </a:pPr>
            <a:r>
              <a:rPr lang="en-US" altLang="en-US" sz="2400" kern="1200" dirty="0">
                <a:solidFill>
                  <a:srgbClr val="000000"/>
                </a:solidFill>
                <a:latin typeface="Arial (Body)"/>
                <a:ea typeface="+mn-ea"/>
                <a:cs typeface="+mn-cs"/>
              </a:rPr>
              <a:t>C provides several assignment operators for abbreviating assignment expressions.</a:t>
            </a:r>
          </a:p>
          <a:p>
            <a:pPr lvl="0" indent="-255600">
              <a:tabLst/>
            </a:pPr>
            <a:r>
              <a:rPr lang="en-US" altLang="en-US" sz="2400" kern="1200" dirty="0">
                <a:solidFill>
                  <a:srgbClr val="000000"/>
                </a:solidFill>
                <a:latin typeface="Arial (Body)"/>
                <a:ea typeface="+mn-ea"/>
                <a:cs typeface="+mn-cs"/>
              </a:rPr>
              <a:t>For example, the </a:t>
            </a:r>
            <a:r>
              <a:rPr lang="en-US" altLang="en-US" sz="2400" kern="1200" dirty="0" smtClean="0">
                <a:solidFill>
                  <a:srgbClr val="000000"/>
                </a:solidFill>
                <a:latin typeface="Arial (Body)"/>
                <a:ea typeface="+mn-ea"/>
                <a:cs typeface="+mn-cs"/>
              </a:rPr>
              <a:t>statement</a:t>
            </a:r>
          </a:p>
          <a:p>
            <a:pPr lvl="1" indent="-284400"/>
            <a:r>
              <a:rPr lang="en-US" altLang="en-US" sz="2400" kern="1200" dirty="0">
                <a:solidFill>
                  <a:srgbClr val="000000"/>
                </a:solidFill>
                <a:latin typeface="Arial (Body)"/>
                <a:ea typeface="+mn-ea"/>
                <a:cs typeface="+mn-cs"/>
              </a:rPr>
              <a:t> </a:t>
            </a:r>
          </a:p>
        </p:txBody>
      </p:sp>
      <p:pic>
        <p:nvPicPr>
          <p:cNvPr id="6" name="Picture 5" descr="C equals c plus 3 semicolon."/>
          <p:cNvPicPr>
            <a:picLocks noChangeAspect="1"/>
          </p:cNvPicPr>
          <p:nvPr/>
        </p:nvPicPr>
        <p:blipFill rotWithShape="1">
          <a:blip r:embed="rId2">
            <a:extLst>
              <a:ext uri="{28A0092B-C50C-407E-A947-70E740481C1C}">
                <a14:useLocalDpi xmlns:a14="http://schemas.microsoft.com/office/drawing/2010/main" val="0"/>
              </a:ext>
            </a:extLst>
          </a:blip>
          <a:srcRect l="11544" t="-10045"/>
          <a:stretch/>
        </p:blipFill>
        <p:spPr>
          <a:xfrm>
            <a:off x="1335643" y="3087477"/>
            <a:ext cx="1890755" cy="306928"/>
          </a:xfrm>
          <a:prstGeom prst="rect">
            <a:avLst/>
          </a:prstGeom>
        </p:spPr>
      </p:pic>
      <p:sp>
        <p:nvSpPr>
          <p:cNvPr id="4" name="Content Placeholder 3"/>
          <p:cNvSpPr>
            <a:spLocks noGrp="1"/>
          </p:cNvSpPr>
          <p:nvPr>
            <p:ph idx="13"/>
          </p:nvPr>
        </p:nvSpPr>
        <p:spPr>
          <a:xfrm>
            <a:off x="457200" y="3375027"/>
            <a:ext cx="7884695" cy="919336"/>
          </a:xfrm>
        </p:spPr>
        <p:txBody>
          <a:bodyPr/>
          <a:lstStyle/>
          <a:p>
            <a:pPr lvl="0" indent="-255600"/>
            <a:r>
              <a:rPr lang="en-US" altLang="en-US" sz="2400" kern="1200" dirty="0">
                <a:solidFill>
                  <a:srgbClr val="000000"/>
                </a:solidFill>
                <a:latin typeface="Arial (Body)"/>
              </a:rPr>
              <a:t>can be abbreviated with the </a:t>
            </a:r>
            <a:r>
              <a:rPr lang="en-US" altLang="en-US" sz="2400" b="1" kern="1200" dirty="0">
                <a:solidFill>
                  <a:srgbClr val="000000"/>
                </a:solidFill>
                <a:latin typeface="Arial (Body)"/>
              </a:rPr>
              <a:t>addition assignment operator </a:t>
            </a:r>
            <a:r>
              <a:rPr lang="en-US" altLang="en-US" sz="2400" b="1" kern="1200" dirty="0">
                <a:solidFill>
                  <a:srgbClr val="000000"/>
                </a:solidFill>
                <a:latin typeface="Consolas" panose="020B0609020204030204" pitchFamily="49" charset="0"/>
              </a:rPr>
              <a:t>+=</a:t>
            </a:r>
            <a:r>
              <a:rPr lang="en-US" altLang="en-US" sz="2400" kern="1200" dirty="0">
                <a:solidFill>
                  <a:srgbClr val="000000"/>
                </a:solidFill>
                <a:latin typeface="Arial (Body)"/>
              </a:rPr>
              <a:t> </a:t>
            </a:r>
            <a:r>
              <a:rPr lang="en-US" altLang="en-US" sz="2400" kern="1200" dirty="0" smtClean="0">
                <a:solidFill>
                  <a:srgbClr val="000000"/>
                </a:solidFill>
                <a:latin typeface="Arial (Body)"/>
              </a:rPr>
              <a:t>as</a:t>
            </a:r>
          </a:p>
          <a:p>
            <a:pPr lvl="1" indent="-284400"/>
            <a:r>
              <a:rPr lang="en-US" altLang="en-US" sz="2400" kern="1200" dirty="0">
                <a:solidFill>
                  <a:srgbClr val="000000"/>
                </a:solidFill>
                <a:latin typeface="Arial (Body)"/>
              </a:rPr>
              <a:t> </a:t>
            </a:r>
          </a:p>
        </p:txBody>
      </p:sp>
      <p:pic>
        <p:nvPicPr>
          <p:cNvPr id="7" name="Picture 6" descr="C plus equals 3 semicolon."/>
          <p:cNvPicPr>
            <a:picLocks noChangeAspect="1"/>
          </p:cNvPicPr>
          <p:nvPr/>
        </p:nvPicPr>
        <p:blipFill rotWithShape="1">
          <a:blip r:embed="rId3">
            <a:extLst>
              <a:ext uri="{28A0092B-C50C-407E-A947-70E740481C1C}">
                <a14:useLocalDpi xmlns:a14="http://schemas.microsoft.com/office/drawing/2010/main" val="0"/>
              </a:ext>
            </a:extLst>
          </a:blip>
          <a:srcRect l="16420" t="-13928" b="-1"/>
          <a:stretch/>
        </p:blipFill>
        <p:spPr>
          <a:xfrm>
            <a:off x="1330499" y="4276517"/>
            <a:ext cx="1470167" cy="349536"/>
          </a:xfrm>
          <a:prstGeom prst="rect">
            <a:avLst/>
          </a:prstGeom>
        </p:spPr>
      </p:pic>
      <p:sp>
        <p:nvSpPr>
          <p:cNvPr id="5" name="Content Placeholder 4"/>
          <p:cNvSpPr>
            <a:spLocks noGrp="1"/>
          </p:cNvSpPr>
          <p:nvPr>
            <p:ph idx="14"/>
          </p:nvPr>
        </p:nvSpPr>
        <p:spPr>
          <a:xfrm>
            <a:off x="457200" y="4692608"/>
            <a:ext cx="8229600" cy="1572982"/>
          </a:xfrm>
        </p:spPr>
        <p:txBody>
          <a:bodyPr/>
          <a:lstStyle/>
          <a:p>
            <a:pPr lvl="0" indent="-255600"/>
            <a:r>
              <a:rPr lang="en-US" altLang="en-US" sz="2400" kern="1200" dirty="0">
                <a:solidFill>
                  <a:srgbClr val="000000"/>
                </a:solidFill>
                <a:latin typeface="Arial (Body)"/>
              </a:rPr>
              <a:t>The</a:t>
            </a:r>
            <a:r>
              <a:rPr lang="en-US" altLang="en-US" sz="2400" kern="1200" dirty="0">
                <a:solidFill>
                  <a:srgbClr val="000000"/>
                </a:solidFill>
                <a:latin typeface="Consolas" panose="020B0609020204030204" pitchFamily="49" charset="0"/>
              </a:rPr>
              <a:t> +=</a:t>
            </a:r>
            <a:r>
              <a:rPr lang="en-US" altLang="en-US" sz="2400" kern="1200" dirty="0">
                <a:solidFill>
                  <a:srgbClr val="000000"/>
                </a:solidFill>
                <a:latin typeface="Arial (Body)"/>
              </a:rPr>
              <a:t> operator adds the value of the expression on the right of the operator to the value of the variable on the left of the operator and stores the result in the variable on the left of the operator</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42671591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3.11 Assignment Operators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(2 of 2)</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1"/>
            <a:ext cx="8229600" cy="100024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Any statement of the </a:t>
            </a:r>
            <a:r>
              <a:rPr lang="en-US" altLang="en-US" sz="2400" kern="1200" dirty="0" smtClean="0">
                <a:solidFill>
                  <a:srgbClr val="000000"/>
                </a:solidFill>
                <a:latin typeface="Arial (Body)"/>
                <a:ea typeface="+mn-ea"/>
                <a:cs typeface="+mn-cs"/>
              </a:rPr>
              <a:t>form</a:t>
            </a:r>
          </a:p>
          <a:p>
            <a:pPr lvl="1" indent="-284400"/>
            <a:r>
              <a:rPr lang="en-US" altLang="en-US" sz="2400" b="1" kern="1200" dirty="0">
                <a:solidFill>
                  <a:srgbClr val="000000"/>
                </a:solidFill>
                <a:latin typeface="Arial (Body)"/>
                <a:ea typeface="+mn-ea"/>
                <a:cs typeface="+mn-cs"/>
              </a:rPr>
              <a:t> </a:t>
            </a:r>
          </a:p>
        </p:txBody>
      </p:sp>
      <p:pic>
        <p:nvPicPr>
          <p:cNvPr id="14" name="Picture 13" descr="variable = variable operator expression semicolon"/>
          <p:cNvPicPr>
            <a:picLocks noChangeAspect="1"/>
          </p:cNvPicPr>
          <p:nvPr/>
        </p:nvPicPr>
        <p:blipFill rotWithShape="1">
          <a:blip r:embed="rId3"/>
          <a:srcRect l="2481" t="9675" r="3439" b="18045"/>
          <a:stretch/>
        </p:blipFill>
        <p:spPr>
          <a:xfrm>
            <a:off x="1273721" y="2118766"/>
            <a:ext cx="5247134" cy="437549"/>
          </a:xfrm>
          <a:prstGeom prst="rect">
            <a:avLst/>
          </a:prstGeom>
        </p:spPr>
      </p:pic>
      <p:sp>
        <p:nvSpPr>
          <p:cNvPr id="5" name="Content Placeholder 4"/>
          <p:cNvSpPr>
            <a:spLocks noGrp="1"/>
          </p:cNvSpPr>
          <p:nvPr>
            <p:ph sz="quarter" idx="14"/>
          </p:nvPr>
        </p:nvSpPr>
        <p:spPr>
          <a:xfrm>
            <a:off x="454025" y="2552860"/>
            <a:ext cx="8232775" cy="1220853"/>
          </a:xfrm>
        </p:spPr>
        <p:txBody>
          <a:bodyPr/>
          <a:lstStyle/>
          <a:p>
            <a:pPr lvl="0"/>
            <a:r>
              <a:rPr lang="en-US" altLang="en-US" sz="2400" kern="1200" dirty="0">
                <a:solidFill>
                  <a:srgbClr val="000000"/>
                </a:solidFill>
                <a:latin typeface="+mn-lt"/>
              </a:rPr>
              <a:t>where </a:t>
            </a:r>
            <a:r>
              <a:rPr lang="en-US" altLang="en-US" sz="2400" b="1" kern="1200" dirty="0">
                <a:solidFill>
                  <a:srgbClr val="000000"/>
                </a:solidFill>
                <a:latin typeface="+mn-lt"/>
              </a:rPr>
              <a:t>operator is one of the binary operators </a:t>
            </a:r>
            <a:r>
              <a:rPr lang="en-US" altLang="en-US" sz="2400" b="1" kern="1200" dirty="0">
                <a:solidFill>
                  <a:srgbClr val="000000"/>
                </a:solidFill>
                <a:latin typeface="Consolas" panose="020B0609020204030204" pitchFamily="49" charset="0"/>
                <a:cs typeface="Consolas" panose="020B0609020204030204" pitchFamily="49" charset="0"/>
              </a:rPr>
              <a:t>+</a:t>
            </a:r>
            <a:r>
              <a:rPr lang="en-US" altLang="en-US" sz="2400" b="1" kern="1200" dirty="0">
                <a:solidFill>
                  <a:srgbClr val="000000"/>
                </a:solidFill>
                <a:latin typeface="+mn-lt"/>
              </a:rPr>
              <a:t>, </a:t>
            </a:r>
            <a:r>
              <a:rPr lang="en-US" altLang="en-US" sz="2400" b="1" kern="1200" dirty="0" smtClean="0">
                <a:solidFill>
                  <a:srgbClr val="000000"/>
                </a:solidFill>
                <a:latin typeface="Consolas" panose="020B0609020204030204" pitchFamily="49" charset="0"/>
                <a:cs typeface="Consolas" panose="020B0609020204030204" pitchFamily="49" charset="0"/>
              </a:rPr>
              <a:t>−</a:t>
            </a:r>
            <a:r>
              <a:rPr lang="en-US" altLang="en-US" sz="2400" b="1" kern="1200" dirty="0" smtClean="0">
                <a:solidFill>
                  <a:srgbClr val="000000"/>
                </a:solidFill>
                <a:latin typeface="+mn-lt"/>
              </a:rPr>
              <a:t>, </a:t>
            </a:r>
            <a:r>
              <a:rPr lang="en-US" altLang="en-US" sz="2400" b="1" kern="1200" dirty="0" smtClean="0">
                <a:solidFill>
                  <a:srgbClr val="000000"/>
                </a:solidFill>
                <a:latin typeface="Consolas" panose="020B0609020204030204" pitchFamily="49" charset="0"/>
                <a:cs typeface="Consolas" panose="020B0609020204030204" pitchFamily="49" charset="0"/>
              </a:rPr>
              <a:t>*</a:t>
            </a:r>
            <a:r>
              <a:rPr lang="en-US" altLang="en-US" sz="2400" b="1" kern="1200" dirty="0" smtClean="0">
                <a:solidFill>
                  <a:srgbClr val="000000"/>
                </a:solidFill>
                <a:latin typeface="+mn-lt"/>
                <a:cs typeface="Consolas" panose="020B0609020204030204" pitchFamily="49" charset="0"/>
              </a:rPr>
              <a:t>,</a:t>
            </a:r>
            <a:r>
              <a:rPr lang="en-US" altLang="en-US" sz="2400" b="1" kern="1200" dirty="0" smtClean="0">
                <a:solidFill>
                  <a:srgbClr val="000000"/>
                </a:solidFill>
                <a:latin typeface="Consolas" panose="020B0609020204030204" pitchFamily="49" charset="0"/>
                <a:cs typeface="Consolas" panose="020B0609020204030204" pitchFamily="49" charset="0"/>
              </a:rPr>
              <a:t> </a:t>
            </a:r>
            <a:r>
              <a:rPr lang="en-US" altLang="en-US" sz="2400" b="1" kern="1200" dirty="0">
                <a:solidFill>
                  <a:srgbClr val="000000"/>
                </a:solidFill>
                <a:latin typeface="Consolas" panose="020B0609020204030204" pitchFamily="49" charset="0"/>
                <a:cs typeface="Consolas" panose="020B0609020204030204" pitchFamily="49" charset="0"/>
              </a:rPr>
              <a:t>/</a:t>
            </a:r>
            <a:r>
              <a:rPr lang="en-US" altLang="en-US" sz="2400" b="1" kern="1200" dirty="0">
                <a:solidFill>
                  <a:srgbClr val="000000"/>
                </a:solidFill>
                <a:latin typeface="+mn-lt"/>
              </a:rPr>
              <a:t> or </a:t>
            </a:r>
            <a:r>
              <a:rPr lang="en-US" altLang="en-US" sz="2400" b="1" kern="1200" dirty="0">
                <a:solidFill>
                  <a:srgbClr val="000000"/>
                </a:solidFill>
                <a:latin typeface="Consolas" panose="020B0609020204030204" pitchFamily="49" charset="0"/>
                <a:cs typeface="Consolas" panose="020B0609020204030204" pitchFamily="49" charset="0"/>
              </a:rPr>
              <a:t>%</a:t>
            </a:r>
            <a:r>
              <a:rPr lang="en-US" altLang="en-US" sz="2400" b="1" kern="1200" dirty="0">
                <a:solidFill>
                  <a:srgbClr val="000000"/>
                </a:solidFill>
                <a:latin typeface="+mn-lt"/>
              </a:rPr>
              <a:t> (or others we’ll discuss in Chapter</a:t>
            </a:r>
            <a:r>
              <a:rPr lang="en-US" altLang="en-US" sz="2400" i="1" kern="1200" dirty="0">
                <a:solidFill>
                  <a:srgbClr val="000000"/>
                </a:solidFill>
                <a:latin typeface="+mn-lt"/>
              </a:rPr>
              <a:t> </a:t>
            </a:r>
            <a:r>
              <a:rPr lang="en-US" altLang="en-US" sz="2400" b="1" kern="1200" dirty="0">
                <a:solidFill>
                  <a:srgbClr val="000000"/>
                </a:solidFill>
                <a:latin typeface="+mn-lt"/>
              </a:rPr>
              <a:t>10), can be written in the </a:t>
            </a:r>
            <a:r>
              <a:rPr lang="en-US" altLang="en-US" sz="2400" b="1" kern="1200" dirty="0" smtClean="0">
                <a:solidFill>
                  <a:srgbClr val="000000"/>
                </a:solidFill>
                <a:latin typeface="+mn-lt"/>
              </a:rPr>
              <a:t>form</a:t>
            </a:r>
          </a:p>
          <a:p>
            <a:pPr lvl="1"/>
            <a:r>
              <a:rPr lang="en-US" altLang="en-US" sz="2400" b="1" kern="1200" dirty="0">
                <a:solidFill>
                  <a:srgbClr val="000000"/>
                </a:solidFill>
                <a:latin typeface="+mn-lt"/>
              </a:rPr>
              <a:t> </a:t>
            </a:r>
          </a:p>
        </p:txBody>
      </p:sp>
      <p:pic>
        <p:nvPicPr>
          <p:cNvPr id="13" name="Picture 12" descr="variable operator = expression semicolon"/>
          <p:cNvPicPr>
            <a:picLocks noChangeAspect="1"/>
          </p:cNvPicPr>
          <p:nvPr/>
        </p:nvPicPr>
        <p:blipFill rotWithShape="1">
          <a:blip r:embed="rId4"/>
          <a:srcRect l="2677" t="13884" r="3566" b="15688"/>
          <a:stretch/>
        </p:blipFill>
        <p:spPr>
          <a:xfrm>
            <a:off x="1305883" y="3803475"/>
            <a:ext cx="4416849" cy="448084"/>
          </a:xfrm>
          <a:prstGeom prst="rect">
            <a:avLst/>
          </a:prstGeom>
        </p:spPr>
      </p:pic>
      <p:sp>
        <p:nvSpPr>
          <p:cNvPr id="6" name="Content Placeholder 5"/>
          <p:cNvSpPr>
            <a:spLocks noGrp="1"/>
          </p:cNvSpPr>
          <p:nvPr>
            <p:ph sz="quarter" idx="15"/>
          </p:nvPr>
        </p:nvSpPr>
        <p:spPr>
          <a:xfrm>
            <a:off x="460375" y="4284887"/>
            <a:ext cx="3313339" cy="550863"/>
          </a:xfrm>
        </p:spPr>
        <p:txBody>
          <a:bodyPr/>
          <a:lstStyle/>
          <a:p>
            <a:pPr lvl="0"/>
            <a:r>
              <a:rPr lang="en-US" altLang="en-US" sz="2400" kern="1200" dirty="0">
                <a:solidFill>
                  <a:srgbClr val="000000"/>
                </a:solidFill>
                <a:latin typeface="+mn-lt"/>
              </a:rPr>
              <a:t>Thus the </a:t>
            </a:r>
            <a:r>
              <a:rPr lang="en-US" altLang="en-US" sz="2400" kern="1200" dirty="0" smtClean="0">
                <a:solidFill>
                  <a:srgbClr val="000000"/>
                </a:solidFill>
                <a:latin typeface="+mn-lt"/>
              </a:rPr>
              <a:t>assignment</a:t>
            </a:r>
            <a:endParaRPr lang="en-US" altLang="en-US" sz="2400" kern="1200" dirty="0">
              <a:solidFill>
                <a:srgbClr val="000000"/>
              </a:solidFill>
              <a:latin typeface="+mn-lt"/>
            </a:endParaRPr>
          </a:p>
        </p:txBody>
      </p:sp>
      <p:graphicFrame>
        <p:nvGraphicFramePr>
          <p:cNvPr id="11" name="Object 10" descr="c + = 3"/>
          <p:cNvGraphicFramePr>
            <a:graphicFrameLocks noChangeAspect="1"/>
          </p:cNvGraphicFramePr>
          <p:nvPr>
            <p:extLst>
              <p:ext uri="{D42A27DB-BD31-4B8C-83A1-F6EECF244321}">
                <p14:modId xmlns:p14="http://schemas.microsoft.com/office/powerpoint/2010/main" val="1811578330"/>
              </p:ext>
            </p:extLst>
          </p:nvPr>
        </p:nvGraphicFramePr>
        <p:xfrm>
          <a:off x="3713130" y="4408083"/>
          <a:ext cx="1042194" cy="365570"/>
        </p:xfrm>
        <a:graphic>
          <a:graphicData uri="http://schemas.openxmlformats.org/presentationml/2006/ole">
            <mc:AlternateContent xmlns:mc="http://schemas.openxmlformats.org/markup-compatibility/2006">
              <mc:Choice xmlns:v="urn:schemas-microsoft-com:vml" Requires="v">
                <p:oleObj spid="_x0000_s3290" name="Equation" r:id="rId5" imgW="469800" imgH="164880" progId="Equation.DSMT4">
                  <p:embed/>
                </p:oleObj>
              </mc:Choice>
              <mc:Fallback>
                <p:oleObj name="Equation" r:id="rId5" imgW="469800" imgH="164880" progId="Equation.DSMT4">
                  <p:embed/>
                  <p:pic>
                    <p:nvPicPr>
                      <p:cNvPr id="0" name=""/>
                      <p:cNvPicPr/>
                      <p:nvPr/>
                    </p:nvPicPr>
                    <p:blipFill>
                      <a:blip r:embed="rId6"/>
                      <a:stretch>
                        <a:fillRect/>
                      </a:stretch>
                    </p:blipFill>
                    <p:spPr>
                      <a:xfrm>
                        <a:off x="3713130" y="4408083"/>
                        <a:ext cx="1042194" cy="365570"/>
                      </a:xfrm>
                      <a:prstGeom prst="rect">
                        <a:avLst/>
                      </a:prstGeom>
                    </p:spPr>
                  </p:pic>
                </p:oleObj>
              </mc:Fallback>
            </mc:AlternateContent>
          </a:graphicData>
        </a:graphic>
      </p:graphicFrame>
      <p:sp>
        <p:nvSpPr>
          <p:cNvPr id="7" name="Content Placeholder 6"/>
          <p:cNvSpPr>
            <a:spLocks noGrp="1"/>
          </p:cNvSpPr>
          <p:nvPr>
            <p:ph sz="quarter" idx="16"/>
          </p:nvPr>
        </p:nvSpPr>
        <p:spPr>
          <a:xfrm>
            <a:off x="4735110" y="4288779"/>
            <a:ext cx="1807029" cy="420813"/>
          </a:xfrm>
        </p:spPr>
        <p:txBody>
          <a:bodyPr/>
          <a:lstStyle/>
          <a:p>
            <a:pPr marL="0" lvl="0" indent="0">
              <a:buNone/>
            </a:pPr>
            <a:r>
              <a:rPr lang="en-US" altLang="en-US" sz="2400" kern="1200" dirty="0">
                <a:solidFill>
                  <a:srgbClr val="000000"/>
                </a:solidFill>
                <a:latin typeface="+mn-lt"/>
              </a:rPr>
              <a:t>adds </a:t>
            </a:r>
            <a:r>
              <a:rPr lang="en-US" altLang="en-US" sz="2400" kern="1200" dirty="0">
                <a:solidFill>
                  <a:srgbClr val="000000"/>
                </a:solidFill>
                <a:latin typeface="Consolas" panose="020B0609020204030204" pitchFamily="49" charset="0"/>
              </a:rPr>
              <a:t>3</a:t>
            </a:r>
            <a:r>
              <a:rPr lang="en-US" altLang="en-US" sz="2400" kern="1200" dirty="0">
                <a:solidFill>
                  <a:srgbClr val="000000"/>
                </a:solidFill>
                <a:latin typeface="+mn-lt"/>
              </a:rPr>
              <a:t> to </a:t>
            </a:r>
            <a:r>
              <a:rPr lang="en-US" altLang="en-US" sz="2400" kern="1200" dirty="0">
                <a:solidFill>
                  <a:srgbClr val="000000"/>
                </a:solidFill>
                <a:latin typeface="Consolas" panose="020B0609020204030204" pitchFamily="49" charset="0"/>
              </a:rPr>
              <a:t>c</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
        <p:nvSpPr>
          <p:cNvPr id="8" name="Content Placeholder 7"/>
          <p:cNvSpPr>
            <a:spLocks noGrp="1"/>
          </p:cNvSpPr>
          <p:nvPr>
            <p:ph sz="quarter" idx="17"/>
          </p:nvPr>
        </p:nvSpPr>
        <p:spPr>
          <a:xfrm>
            <a:off x="457200" y="4862289"/>
            <a:ext cx="8229600" cy="1204686"/>
          </a:xfrm>
        </p:spPr>
        <p:txBody>
          <a:bodyPr/>
          <a:lstStyle/>
          <a:p>
            <a:pPr lvl="0"/>
            <a:r>
              <a:rPr lang="en-US" altLang="en-US" sz="2400" kern="1200" dirty="0">
                <a:solidFill>
                  <a:srgbClr val="000000"/>
                </a:solidFill>
                <a:latin typeface="Arial (Body)"/>
              </a:rPr>
              <a:t>Figure 3.11 shows the arithmetic assignment operators, sample expressions using these operators and explanations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2911332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3.11 Arithmetic Assignment Operators</a:t>
            </a:r>
          </a:p>
        </p:txBody>
      </p:sp>
      <p:sp>
        <p:nvSpPr>
          <p:cNvPr id="5" name="Text Placeholder 4"/>
          <p:cNvSpPr>
            <a:spLocks noGrp="1"/>
          </p:cNvSpPr>
          <p:nvPr>
            <p:ph type="body" idx="1"/>
          </p:nvPr>
        </p:nvSpPr>
        <p:spPr>
          <a:xfrm>
            <a:off x="457200" y="1600200"/>
            <a:ext cx="8229600" cy="453885"/>
          </a:xfrm>
        </p:spPr>
        <p:txBody>
          <a:bodyPr/>
          <a:lstStyle/>
          <a:p>
            <a:pPr marL="0" indent="0">
              <a:buNone/>
            </a:pPr>
            <a:r>
              <a:rPr lang="en-US" sz="2400" b="1" dirty="0">
                <a:latin typeface="+mn-lt"/>
              </a:rPr>
              <a:t>Assume:</a:t>
            </a:r>
            <a:r>
              <a:rPr lang="en-US" sz="2400" i="1" dirty="0">
                <a:latin typeface="+mn-lt"/>
              </a:rPr>
              <a:t> </a:t>
            </a:r>
            <a:r>
              <a:rPr lang="en-US" sz="2400" b="1" dirty="0">
                <a:latin typeface="+mn-lt"/>
              </a:rPr>
              <a:t>int</a:t>
            </a:r>
            <a:r>
              <a:rPr lang="en-US" sz="2400" dirty="0">
                <a:latin typeface="+mn-lt"/>
              </a:rPr>
              <a:t> c = </a:t>
            </a:r>
            <a:r>
              <a:rPr lang="en-US" sz="2400" b="1" dirty="0">
                <a:latin typeface="+mn-lt"/>
              </a:rPr>
              <a:t>3</a:t>
            </a:r>
            <a:r>
              <a:rPr lang="en-US" sz="2400" dirty="0">
                <a:latin typeface="+mn-lt"/>
              </a:rPr>
              <a:t>, d = </a:t>
            </a:r>
            <a:r>
              <a:rPr lang="en-US" sz="2400" b="1" dirty="0">
                <a:latin typeface="+mn-lt"/>
              </a:rPr>
              <a:t>5</a:t>
            </a:r>
            <a:r>
              <a:rPr lang="en-US" sz="2400" dirty="0">
                <a:latin typeface="+mn-lt"/>
              </a:rPr>
              <a:t>, e = </a:t>
            </a:r>
            <a:r>
              <a:rPr lang="en-US" sz="2400" b="1" dirty="0">
                <a:latin typeface="+mn-lt"/>
              </a:rPr>
              <a:t>4</a:t>
            </a:r>
            <a:r>
              <a:rPr lang="en-US" sz="2400" dirty="0">
                <a:latin typeface="+mn-lt"/>
              </a:rPr>
              <a:t>, f = </a:t>
            </a:r>
            <a:r>
              <a:rPr lang="en-US" sz="2400" b="1" dirty="0">
                <a:latin typeface="+mn-lt"/>
              </a:rPr>
              <a:t>6</a:t>
            </a:r>
            <a:r>
              <a:rPr lang="en-US" sz="2400" dirty="0">
                <a:latin typeface="+mn-lt"/>
              </a:rPr>
              <a:t>, g = </a:t>
            </a:r>
            <a:r>
              <a:rPr lang="en-US" sz="2400" b="1" dirty="0">
                <a:latin typeface="+mn-lt"/>
              </a:rPr>
              <a:t>12</a:t>
            </a:r>
            <a:r>
              <a:rPr lang="en-US" sz="2400" dirty="0" smtClean="0">
                <a:latin typeface="+mn-lt"/>
              </a:rPr>
              <a:t>;</a:t>
            </a:r>
            <a:endParaRPr lang="en-US" sz="24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467703629"/>
              </p:ext>
            </p:extLst>
          </p:nvPr>
        </p:nvGraphicFramePr>
        <p:xfrm>
          <a:off x="1254433" y="2558632"/>
          <a:ext cx="6635134" cy="3092659"/>
        </p:xfrm>
        <a:graphic>
          <a:graphicData uri="http://schemas.openxmlformats.org/drawingml/2006/table">
            <a:tbl>
              <a:tblPr firstRow="1" bandRow="1">
                <a:tableStyleId>{40F9630F-82C1-40B7-BC3A-925EFCFF5E92}</a:tableStyleId>
              </a:tblPr>
              <a:tblGrid>
                <a:gridCol w="1668649">
                  <a:extLst>
                    <a:ext uri="{9D8B030D-6E8A-4147-A177-3AD203B41FA5}">
                      <a16:colId xmlns:a16="http://schemas.microsoft.com/office/drawing/2014/main" val="271380535"/>
                    </a:ext>
                  </a:extLst>
                </a:gridCol>
                <a:gridCol w="1631174">
                  <a:extLst>
                    <a:ext uri="{9D8B030D-6E8A-4147-A177-3AD203B41FA5}">
                      <a16:colId xmlns:a16="http://schemas.microsoft.com/office/drawing/2014/main" val="2183953075"/>
                    </a:ext>
                  </a:extLst>
                </a:gridCol>
                <a:gridCol w="1676527">
                  <a:extLst>
                    <a:ext uri="{9D8B030D-6E8A-4147-A177-3AD203B41FA5}">
                      <a16:colId xmlns:a16="http://schemas.microsoft.com/office/drawing/2014/main" val="3372570473"/>
                    </a:ext>
                  </a:extLst>
                </a:gridCol>
                <a:gridCol w="1658784">
                  <a:extLst>
                    <a:ext uri="{9D8B030D-6E8A-4147-A177-3AD203B41FA5}">
                      <a16:colId xmlns:a16="http://schemas.microsoft.com/office/drawing/2014/main" val="2664595816"/>
                    </a:ext>
                  </a:extLst>
                </a:gridCol>
              </a:tblGrid>
              <a:tr h="808309">
                <a:tc>
                  <a:txBody>
                    <a:bodyPr/>
                    <a:lstStyle/>
                    <a:p>
                      <a:r>
                        <a:rPr lang="en-US" sz="2000" b="1" i="0" u="none" strike="noStrike" cap="none" baseline="0" dirty="0" smtClean="0">
                          <a:solidFill>
                            <a:schemeClr val="dk1"/>
                          </a:solidFill>
                          <a:latin typeface="+mn-lt"/>
                          <a:ea typeface="Arial"/>
                          <a:cs typeface="Arial"/>
                          <a:sym typeface="Arial"/>
                        </a:rPr>
                        <a:t>Assignment operator</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Sample expression</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Explanation</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Assigns</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733857"/>
                  </a:ext>
                </a:extLst>
              </a:tr>
              <a:tr h="456870">
                <a:tc>
                  <a:txBody>
                    <a:bodyPr/>
                    <a:lstStyle/>
                    <a:p>
                      <a:pPr algn="l" fontAlgn="t"/>
                      <a:r>
                        <a:rPr lang="en-US" sz="1200" b="0" i="0" u="none" strike="noStrike" dirty="0">
                          <a:solidFill>
                            <a:schemeClr val="bg1"/>
                          </a:solidFill>
                          <a:effectLst/>
                          <a:latin typeface="+mn-lt"/>
                        </a:rPr>
                        <a:t>Plus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C + = 7.</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C = c + 7.</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10 to c</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067988"/>
                  </a:ext>
                </a:extLst>
              </a:tr>
              <a:tr h="456870">
                <a:tc>
                  <a:txBody>
                    <a:bodyPr/>
                    <a:lstStyle/>
                    <a:p>
                      <a:pPr algn="l" fontAlgn="t"/>
                      <a:r>
                        <a:rPr lang="en-US" sz="1200" b="0" i="0" u="none" strike="noStrike" dirty="0" smtClean="0">
                          <a:solidFill>
                            <a:schemeClr val="bg1"/>
                          </a:solidFill>
                          <a:effectLst/>
                          <a:latin typeface="+mn-lt"/>
                        </a:rPr>
                        <a:t>Minus </a:t>
                      </a:r>
                      <a:r>
                        <a:rPr lang="en-US" sz="1200" b="0" i="0" u="none" strike="noStrike" dirty="0">
                          <a:solidFill>
                            <a:schemeClr val="bg1"/>
                          </a:solidFill>
                          <a:effectLst/>
                          <a:latin typeface="+mn-lt"/>
                        </a:rPr>
                        <a:t>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D </a:t>
                      </a:r>
                      <a:r>
                        <a:rPr lang="en-US" sz="1200" b="0" i="0" u="none" strike="noStrike" dirty="0" smtClean="0">
                          <a:solidFill>
                            <a:schemeClr val="bg1"/>
                          </a:solidFill>
                          <a:effectLst/>
                          <a:latin typeface="+mn-lt"/>
                        </a:rPr>
                        <a:t>Minus </a:t>
                      </a:r>
                      <a:r>
                        <a:rPr lang="en-US" sz="1200" b="0" i="0" u="none" strike="noStrike" dirty="0">
                          <a:solidFill>
                            <a:schemeClr val="bg1"/>
                          </a:solidFill>
                          <a:effectLst/>
                          <a:latin typeface="+mn-lt"/>
                        </a:rPr>
                        <a:t>= 4.</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D = d </a:t>
                      </a:r>
                      <a:r>
                        <a:rPr lang="en-US" sz="1200" b="0" i="0" u="none" strike="noStrike" dirty="0" smtClean="0">
                          <a:solidFill>
                            <a:schemeClr val="bg1"/>
                          </a:solidFill>
                          <a:effectLst/>
                          <a:latin typeface="+mn-lt"/>
                        </a:rPr>
                        <a:t>Minus </a:t>
                      </a:r>
                      <a:r>
                        <a:rPr lang="en-US" sz="1200" b="0" i="0" u="none" strike="noStrike" dirty="0">
                          <a:solidFill>
                            <a:schemeClr val="bg1"/>
                          </a:solidFill>
                          <a:effectLst/>
                          <a:latin typeface="+mn-lt"/>
                        </a:rPr>
                        <a:t>4.</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1 to d</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483177"/>
                  </a:ext>
                </a:extLst>
              </a:tr>
              <a:tr h="456870">
                <a:tc>
                  <a:txBody>
                    <a:bodyPr/>
                    <a:lstStyle/>
                    <a:p>
                      <a:pPr algn="l" fontAlgn="t"/>
                      <a:r>
                        <a:rPr lang="en-US" sz="1200" b="0" i="0" u="none" strike="noStrike" dirty="0">
                          <a:solidFill>
                            <a:schemeClr val="bg1"/>
                          </a:solidFill>
                          <a:effectLst/>
                          <a:latin typeface="+mn-lt"/>
                        </a:rPr>
                        <a:t>Asterisk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E asterisk = 5.</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E = e asterisk 5.</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20 to e</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3491653"/>
                  </a:ext>
                </a:extLst>
              </a:tr>
              <a:tr h="456870">
                <a:tc>
                  <a:txBody>
                    <a:bodyPr/>
                    <a:lstStyle/>
                    <a:p>
                      <a:pPr algn="l" fontAlgn="t"/>
                      <a:r>
                        <a:rPr lang="en-US" sz="1200" b="0" i="0" u="none" strike="noStrike" dirty="0">
                          <a:solidFill>
                            <a:schemeClr val="bg1"/>
                          </a:solidFill>
                          <a:effectLst/>
                          <a:latin typeface="+mn-lt"/>
                        </a:rPr>
                        <a:t>Forward slash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F forward slash = 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F = f forward slash 3.</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2 to f</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9643066"/>
                  </a:ext>
                </a:extLst>
              </a:tr>
              <a:tr h="456870">
                <a:tc>
                  <a:txBody>
                    <a:bodyPr/>
                    <a:lstStyle/>
                    <a:p>
                      <a:pPr algn="l" fontAlgn="t"/>
                      <a:r>
                        <a:rPr lang="en-US" sz="1200" b="0" i="0" u="none" strike="noStrike" dirty="0">
                          <a:solidFill>
                            <a:schemeClr val="bg1"/>
                          </a:solidFill>
                          <a:effectLst/>
                          <a:latin typeface="+mn-lt"/>
                        </a:rPr>
                        <a:t>Percent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g percent = 9.</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G = g percent 9.</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3 to g</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554"/>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66717745"/>
              </p:ext>
            </p:extLst>
          </p:nvPr>
        </p:nvGraphicFramePr>
        <p:xfrm>
          <a:off x="1375749" y="3458317"/>
          <a:ext cx="430393" cy="236720"/>
        </p:xfrm>
        <a:graphic>
          <a:graphicData uri="http://schemas.openxmlformats.org/presentationml/2006/ole">
            <mc:AlternateContent xmlns:mc="http://schemas.openxmlformats.org/markup-compatibility/2006">
              <mc:Choice xmlns:v="urn:schemas-microsoft-com:vml" Requires="v">
                <p:oleObj spid="_x0000_s9289" name="Equation" r:id="rId3" imgW="253800" imgH="139680" progId="Equation.DSMT4">
                  <p:embed/>
                </p:oleObj>
              </mc:Choice>
              <mc:Fallback>
                <p:oleObj name="Equation" r:id="rId3" imgW="253800" imgH="139680" progId="Equation.DSMT4">
                  <p:embed/>
                  <p:pic>
                    <p:nvPicPr>
                      <p:cNvPr id="0" name=""/>
                      <p:cNvPicPr/>
                      <p:nvPr/>
                    </p:nvPicPr>
                    <p:blipFill>
                      <a:blip r:embed="rId4"/>
                      <a:stretch>
                        <a:fillRect/>
                      </a:stretch>
                    </p:blipFill>
                    <p:spPr>
                      <a:xfrm>
                        <a:off x="1375749" y="3458317"/>
                        <a:ext cx="430393" cy="23672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08878597"/>
              </p:ext>
            </p:extLst>
          </p:nvPr>
        </p:nvGraphicFramePr>
        <p:xfrm>
          <a:off x="1375749" y="3982122"/>
          <a:ext cx="407988" cy="279400"/>
        </p:xfrm>
        <a:graphic>
          <a:graphicData uri="http://schemas.openxmlformats.org/presentationml/2006/ole">
            <mc:AlternateContent xmlns:mc="http://schemas.openxmlformats.org/markup-compatibility/2006">
              <mc:Choice xmlns:v="urn:schemas-microsoft-com:vml" Requires="v">
                <p:oleObj spid="_x0000_s9290" name="Equation" r:id="rId5" imgW="241200" imgH="164880" progId="Equation.DSMT4">
                  <p:embed/>
                </p:oleObj>
              </mc:Choice>
              <mc:Fallback>
                <p:oleObj name="Equation" r:id="rId5" imgW="241200" imgH="164880" progId="Equation.DSMT4">
                  <p:embed/>
                  <p:pic>
                    <p:nvPicPr>
                      <p:cNvPr id="7" name="Object 6"/>
                      <p:cNvPicPr/>
                      <p:nvPr/>
                    </p:nvPicPr>
                    <p:blipFill>
                      <a:blip r:embed="rId6"/>
                      <a:stretch>
                        <a:fillRect/>
                      </a:stretch>
                    </p:blipFill>
                    <p:spPr>
                      <a:xfrm>
                        <a:off x="1375749" y="3982122"/>
                        <a:ext cx="407988" cy="2794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34305040"/>
              </p:ext>
            </p:extLst>
          </p:nvPr>
        </p:nvGraphicFramePr>
        <p:xfrm>
          <a:off x="1383326" y="4397015"/>
          <a:ext cx="379951" cy="312219"/>
        </p:xfrm>
        <a:graphic>
          <a:graphicData uri="http://schemas.openxmlformats.org/presentationml/2006/ole">
            <mc:AlternateContent xmlns:mc="http://schemas.openxmlformats.org/markup-compatibility/2006">
              <mc:Choice xmlns:v="urn:schemas-microsoft-com:vml" Requires="v">
                <p:oleObj spid="_x0000_s9291" name="Equation" r:id="rId7" imgW="215640" imgH="177480" progId="Equation.DSMT4">
                  <p:embed/>
                </p:oleObj>
              </mc:Choice>
              <mc:Fallback>
                <p:oleObj name="Equation" r:id="rId7" imgW="215640" imgH="177480" progId="Equation.DSMT4">
                  <p:embed/>
                  <p:pic>
                    <p:nvPicPr>
                      <p:cNvPr id="8" name="Object 7"/>
                      <p:cNvPicPr/>
                      <p:nvPr/>
                    </p:nvPicPr>
                    <p:blipFill>
                      <a:blip r:embed="rId8"/>
                      <a:stretch>
                        <a:fillRect/>
                      </a:stretch>
                    </p:blipFill>
                    <p:spPr>
                      <a:xfrm>
                        <a:off x="1383326" y="4397015"/>
                        <a:ext cx="379951" cy="312219"/>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69418692"/>
              </p:ext>
            </p:extLst>
          </p:nvPr>
        </p:nvGraphicFramePr>
        <p:xfrm>
          <a:off x="1398588" y="4833938"/>
          <a:ext cx="379412" cy="288925"/>
        </p:xfrm>
        <a:graphic>
          <a:graphicData uri="http://schemas.openxmlformats.org/presentationml/2006/ole">
            <mc:AlternateContent xmlns:mc="http://schemas.openxmlformats.org/markup-compatibility/2006">
              <mc:Choice xmlns:v="urn:schemas-microsoft-com:vml" Requires="v">
                <p:oleObj spid="_x0000_s9292" name="Equation" r:id="rId9" imgW="215640" imgH="164880" progId="Equation.DSMT4">
                  <p:embed/>
                </p:oleObj>
              </mc:Choice>
              <mc:Fallback>
                <p:oleObj name="Equation" r:id="rId9" imgW="215640" imgH="164880" progId="Equation.DSMT4">
                  <p:embed/>
                  <p:pic>
                    <p:nvPicPr>
                      <p:cNvPr id="9" name="Object 8"/>
                      <p:cNvPicPr/>
                      <p:nvPr/>
                    </p:nvPicPr>
                    <p:blipFill>
                      <a:blip r:embed="rId10"/>
                      <a:stretch>
                        <a:fillRect/>
                      </a:stretch>
                    </p:blipFill>
                    <p:spPr>
                      <a:xfrm>
                        <a:off x="1398588" y="4833938"/>
                        <a:ext cx="379412" cy="2889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52018945"/>
              </p:ext>
            </p:extLst>
          </p:nvPr>
        </p:nvGraphicFramePr>
        <p:xfrm>
          <a:off x="1312863" y="5303318"/>
          <a:ext cx="493712" cy="300037"/>
        </p:xfrm>
        <a:graphic>
          <a:graphicData uri="http://schemas.openxmlformats.org/presentationml/2006/ole">
            <mc:AlternateContent xmlns:mc="http://schemas.openxmlformats.org/markup-compatibility/2006">
              <mc:Choice xmlns:v="urn:schemas-microsoft-com:vml" Requires="v">
                <p:oleObj spid="_x0000_s9293" name="Equation" r:id="rId11" imgW="291960" imgH="177480" progId="Equation.DSMT4">
                  <p:embed/>
                </p:oleObj>
              </mc:Choice>
              <mc:Fallback>
                <p:oleObj name="Equation" r:id="rId11" imgW="291960" imgH="177480" progId="Equation.DSMT4">
                  <p:embed/>
                  <p:pic>
                    <p:nvPicPr>
                      <p:cNvPr id="10" name="Object 9"/>
                      <p:cNvPicPr/>
                      <p:nvPr/>
                    </p:nvPicPr>
                    <p:blipFill>
                      <a:blip r:embed="rId12"/>
                      <a:stretch>
                        <a:fillRect/>
                      </a:stretch>
                    </p:blipFill>
                    <p:spPr>
                      <a:xfrm>
                        <a:off x="1312863" y="5303318"/>
                        <a:ext cx="493712" cy="300037"/>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86452073"/>
              </p:ext>
            </p:extLst>
          </p:nvPr>
        </p:nvGraphicFramePr>
        <p:xfrm>
          <a:off x="3175000" y="3403600"/>
          <a:ext cx="796925" cy="347663"/>
        </p:xfrm>
        <a:graphic>
          <a:graphicData uri="http://schemas.openxmlformats.org/presentationml/2006/ole">
            <mc:AlternateContent xmlns:mc="http://schemas.openxmlformats.org/markup-compatibility/2006">
              <mc:Choice xmlns:v="urn:schemas-microsoft-com:vml" Requires="v">
                <p:oleObj spid="_x0000_s9294" name="Equation" r:id="rId13" imgW="469800" imgH="203040" progId="Equation.DSMT4">
                  <p:embed/>
                </p:oleObj>
              </mc:Choice>
              <mc:Fallback>
                <p:oleObj name="Equation" r:id="rId13" imgW="469800" imgH="203040" progId="Equation.DSMT4">
                  <p:embed/>
                  <p:pic>
                    <p:nvPicPr>
                      <p:cNvPr id="7" name="Object 6"/>
                      <p:cNvPicPr/>
                      <p:nvPr/>
                    </p:nvPicPr>
                    <p:blipFill>
                      <a:blip r:embed="rId14"/>
                      <a:stretch>
                        <a:fillRect/>
                      </a:stretch>
                    </p:blipFill>
                    <p:spPr>
                      <a:xfrm>
                        <a:off x="3175000" y="3403600"/>
                        <a:ext cx="796925" cy="34766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083791092"/>
              </p:ext>
            </p:extLst>
          </p:nvPr>
        </p:nvGraphicFramePr>
        <p:xfrm>
          <a:off x="3197225" y="3871913"/>
          <a:ext cx="750888" cy="344487"/>
        </p:xfrm>
        <a:graphic>
          <a:graphicData uri="http://schemas.openxmlformats.org/presentationml/2006/ole">
            <mc:AlternateContent xmlns:mc="http://schemas.openxmlformats.org/markup-compatibility/2006">
              <mc:Choice xmlns:v="urn:schemas-microsoft-com:vml" Requires="v">
                <p:oleObj spid="_x0000_s9295" name="Equation" r:id="rId15" imgW="444240" imgH="203040" progId="Equation.DSMT4">
                  <p:embed/>
                </p:oleObj>
              </mc:Choice>
              <mc:Fallback>
                <p:oleObj name="Equation" r:id="rId15" imgW="444240" imgH="203040" progId="Equation.DSMT4">
                  <p:embed/>
                  <p:pic>
                    <p:nvPicPr>
                      <p:cNvPr id="8" name="Object 7"/>
                      <p:cNvPicPr/>
                      <p:nvPr/>
                    </p:nvPicPr>
                    <p:blipFill>
                      <a:blip r:embed="rId16"/>
                      <a:stretch>
                        <a:fillRect/>
                      </a:stretch>
                    </p:blipFill>
                    <p:spPr>
                      <a:xfrm>
                        <a:off x="3197225" y="3871913"/>
                        <a:ext cx="750888" cy="344487"/>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647512253"/>
              </p:ext>
            </p:extLst>
          </p:nvPr>
        </p:nvGraphicFramePr>
        <p:xfrm>
          <a:off x="3206750" y="4379913"/>
          <a:ext cx="730250" cy="342900"/>
        </p:xfrm>
        <a:graphic>
          <a:graphicData uri="http://schemas.openxmlformats.org/presentationml/2006/ole">
            <mc:AlternateContent xmlns:mc="http://schemas.openxmlformats.org/markup-compatibility/2006">
              <mc:Choice xmlns:v="urn:schemas-microsoft-com:vml" Requires="v">
                <p:oleObj spid="_x0000_s9296" name="Equation" r:id="rId17" imgW="431640" imgH="203040" progId="Equation.DSMT4">
                  <p:embed/>
                </p:oleObj>
              </mc:Choice>
              <mc:Fallback>
                <p:oleObj name="Equation" r:id="rId17" imgW="431640" imgH="203040" progId="Equation.DSMT4">
                  <p:embed/>
                  <p:pic>
                    <p:nvPicPr>
                      <p:cNvPr id="9" name="Object 8"/>
                      <p:cNvPicPr/>
                      <p:nvPr/>
                    </p:nvPicPr>
                    <p:blipFill>
                      <a:blip r:embed="rId18"/>
                      <a:stretch>
                        <a:fillRect/>
                      </a:stretch>
                    </p:blipFill>
                    <p:spPr>
                      <a:xfrm>
                        <a:off x="3206750" y="4379913"/>
                        <a:ext cx="730250" cy="3429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7854282"/>
              </p:ext>
            </p:extLst>
          </p:nvPr>
        </p:nvGraphicFramePr>
        <p:xfrm>
          <a:off x="3228975" y="4805363"/>
          <a:ext cx="687388" cy="342900"/>
        </p:xfrm>
        <a:graphic>
          <a:graphicData uri="http://schemas.openxmlformats.org/presentationml/2006/ole">
            <mc:AlternateContent xmlns:mc="http://schemas.openxmlformats.org/markup-compatibility/2006">
              <mc:Choice xmlns:v="urn:schemas-microsoft-com:vml" Requires="v">
                <p:oleObj spid="_x0000_s9297" name="Equation" r:id="rId19" imgW="406080" imgH="203040" progId="Equation.DSMT4">
                  <p:embed/>
                </p:oleObj>
              </mc:Choice>
              <mc:Fallback>
                <p:oleObj name="Equation" r:id="rId19" imgW="406080" imgH="203040" progId="Equation.DSMT4">
                  <p:embed/>
                  <p:pic>
                    <p:nvPicPr>
                      <p:cNvPr id="10" name="Object 9"/>
                      <p:cNvPicPr/>
                      <p:nvPr/>
                    </p:nvPicPr>
                    <p:blipFill>
                      <a:blip r:embed="rId20"/>
                      <a:stretch>
                        <a:fillRect/>
                      </a:stretch>
                    </p:blipFill>
                    <p:spPr>
                      <a:xfrm>
                        <a:off x="3228975" y="4805363"/>
                        <a:ext cx="687388" cy="3429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564954078"/>
              </p:ext>
            </p:extLst>
          </p:nvPr>
        </p:nvGraphicFramePr>
        <p:xfrm>
          <a:off x="3143250" y="5268301"/>
          <a:ext cx="857250" cy="342900"/>
        </p:xfrm>
        <a:graphic>
          <a:graphicData uri="http://schemas.openxmlformats.org/presentationml/2006/ole">
            <mc:AlternateContent xmlns:mc="http://schemas.openxmlformats.org/markup-compatibility/2006">
              <mc:Choice xmlns:v="urn:schemas-microsoft-com:vml" Requires="v">
                <p:oleObj spid="_x0000_s9298" name="Equation" r:id="rId21" imgW="507960" imgH="203040" progId="Equation.DSMT4">
                  <p:embed/>
                </p:oleObj>
              </mc:Choice>
              <mc:Fallback>
                <p:oleObj name="Equation" r:id="rId21" imgW="507960" imgH="203040" progId="Equation.DSMT4">
                  <p:embed/>
                  <p:pic>
                    <p:nvPicPr>
                      <p:cNvPr id="11" name="Object 10"/>
                      <p:cNvPicPr/>
                      <p:nvPr/>
                    </p:nvPicPr>
                    <p:blipFill>
                      <a:blip r:embed="rId22"/>
                      <a:stretch>
                        <a:fillRect/>
                      </a:stretch>
                    </p:blipFill>
                    <p:spPr>
                      <a:xfrm>
                        <a:off x="3143250" y="5268301"/>
                        <a:ext cx="857250" cy="3429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18267733"/>
              </p:ext>
            </p:extLst>
          </p:nvPr>
        </p:nvGraphicFramePr>
        <p:xfrm>
          <a:off x="4833938" y="3436938"/>
          <a:ext cx="1012825" cy="304800"/>
        </p:xfrm>
        <a:graphic>
          <a:graphicData uri="http://schemas.openxmlformats.org/presentationml/2006/ole">
            <mc:AlternateContent xmlns:mc="http://schemas.openxmlformats.org/markup-compatibility/2006">
              <mc:Choice xmlns:v="urn:schemas-microsoft-com:vml" Requires="v">
                <p:oleObj spid="_x0000_s9299" name="Equation" r:id="rId23" imgW="596880" imgH="177480" progId="Equation.DSMT4">
                  <p:embed/>
                </p:oleObj>
              </mc:Choice>
              <mc:Fallback>
                <p:oleObj name="Equation" r:id="rId23" imgW="596880" imgH="177480" progId="Equation.DSMT4">
                  <p:embed/>
                  <p:pic>
                    <p:nvPicPr>
                      <p:cNvPr id="12" name="Object 11"/>
                      <p:cNvPicPr/>
                      <p:nvPr/>
                    </p:nvPicPr>
                    <p:blipFill>
                      <a:blip r:embed="rId24"/>
                      <a:stretch>
                        <a:fillRect/>
                      </a:stretch>
                    </p:blipFill>
                    <p:spPr>
                      <a:xfrm>
                        <a:off x="4833938" y="3436938"/>
                        <a:ext cx="1012825" cy="3048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275018123"/>
              </p:ext>
            </p:extLst>
          </p:nvPr>
        </p:nvGraphicFramePr>
        <p:xfrm>
          <a:off x="4833937" y="3919577"/>
          <a:ext cx="1012825" cy="304800"/>
        </p:xfrm>
        <a:graphic>
          <a:graphicData uri="http://schemas.openxmlformats.org/presentationml/2006/ole">
            <mc:AlternateContent xmlns:mc="http://schemas.openxmlformats.org/markup-compatibility/2006">
              <mc:Choice xmlns:v="urn:schemas-microsoft-com:vml" Requires="v">
                <p:oleObj spid="_x0000_s9300" name="Equation" r:id="rId25" imgW="596880" imgH="177480" progId="Equation.DSMT4">
                  <p:embed/>
                </p:oleObj>
              </mc:Choice>
              <mc:Fallback>
                <p:oleObj name="Equation" r:id="rId25" imgW="596880" imgH="177480" progId="Equation.DSMT4">
                  <p:embed/>
                  <p:pic>
                    <p:nvPicPr>
                      <p:cNvPr id="17" name="Object 16"/>
                      <p:cNvPicPr/>
                      <p:nvPr/>
                    </p:nvPicPr>
                    <p:blipFill>
                      <a:blip r:embed="rId26"/>
                      <a:stretch>
                        <a:fillRect/>
                      </a:stretch>
                    </p:blipFill>
                    <p:spPr>
                      <a:xfrm>
                        <a:off x="4833937" y="3919577"/>
                        <a:ext cx="1012825" cy="3048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566722597"/>
              </p:ext>
            </p:extLst>
          </p:nvPr>
        </p:nvGraphicFramePr>
        <p:xfrm>
          <a:off x="4818063" y="4359275"/>
          <a:ext cx="1011237" cy="311150"/>
        </p:xfrm>
        <a:graphic>
          <a:graphicData uri="http://schemas.openxmlformats.org/presentationml/2006/ole">
            <mc:AlternateContent xmlns:mc="http://schemas.openxmlformats.org/markup-compatibility/2006">
              <mc:Choice xmlns:v="urn:schemas-microsoft-com:vml" Requires="v">
                <p:oleObj spid="_x0000_s9301" name="Equation" r:id="rId27" imgW="583920" imgH="177480" progId="Equation.DSMT4">
                  <p:embed/>
                </p:oleObj>
              </mc:Choice>
              <mc:Fallback>
                <p:oleObj name="Equation" r:id="rId27" imgW="583920" imgH="177480" progId="Equation.DSMT4">
                  <p:embed/>
                  <p:pic>
                    <p:nvPicPr>
                      <p:cNvPr id="18" name="Object 17"/>
                      <p:cNvPicPr/>
                      <p:nvPr/>
                    </p:nvPicPr>
                    <p:blipFill>
                      <a:blip r:embed="rId28"/>
                      <a:stretch>
                        <a:fillRect/>
                      </a:stretch>
                    </p:blipFill>
                    <p:spPr>
                      <a:xfrm>
                        <a:off x="4818063" y="4359275"/>
                        <a:ext cx="1011237" cy="31115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329608495"/>
              </p:ext>
            </p:extLst>
          </p:nvPr>
        </p:nvGraphicFramePr>
        <p:xfrm>
          <a:off x="4856115" y="4805513"/>
          <a:ext cx="915043" cy="323550"/>
        </p:xfrm>
        <a:graphic>
          <a:graphicData uri="http://schemas.openxmlformats.org/presentationml/2006/ole">
            <mc:AlternateContent xmlns:mc="http://schemas.openxmlformats.org/markup-compatibility/2006">
              <mc:Choice xmlns:v="urn:schemas-microsoft-com:vml" Requires="v">
                <p:oleObj spid="_x0000_s9302" name="Equation" r:id="rId29" imgW="507960" imgH="177480" progId="Equation.DSMT4">
                  <p:embed/>
                </p:oleObj>
              </mc:Choice>
              <mc:Fallback>
                <p:oleObj name="Equation" r:id="rId29" imgW="507960" imgH="177480" progId="Equation.DSMT4">
                  <p:embed/>
                  <p:pic>
                    <p:nvPicPr>
                      <p:cNvPr id="19" name="Object 18"/>
                      <p:cNvPicPr/>
                      <p:nvPr/>
                    </p:nvPicPr>
                    <p:blipFill>
                      <a:blip r:embed="rId30"/>
                      <a:stretch>
                        <a:fillRect/>
                      </a:stretch>
                    </p:blipFill>
                    <p:spPr>
                      <a:xfrm>
                        <a:off x="4856115" y="4805513"/>
                        <a:ext cx="915043" cy="32355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6394606"/>
              </p:ext>
            </p:extLst>
          </p:nvPr>
        </p:nvGraphicFramePr>
        <p:xfrm>
          <a:off x="4829778" y="5242130"/>
          <a:ext cx="1109678" cy="358366"/>
        </p:xfrm>
        <a:graphic>
          <a:graphicData uri="http://schemas.openxmlformats.org/presentationml/2006/ole">
            <mc:AlternateContent xmlns:mc="http://schemas.openxmlformats.org/markup-compatibility/2006">
              <mc:Choice xmlns:v="urn:schemas-microsoft-com:vml" Requires="v">
                <p:oleObj spid="_x0000_s9303" name="Equation" r:id="rId31" imgW="634680" imgH="203040" progId="Equation.DSMT4">
                  <p:embed/>
                </p:oleObj>
              </mc:Choice>
              <mc:Fallback>
                <p:oleObj name="Equation" r:id="rId31" imgW="634680" imgH="203040" progId="Equation.DSMT4">
                  <p:embed/>
                  <p:pic>
                    <p:nvPicPr>
                      <p:cNvPr id="20" name="Object 19"/>
                      <p:cNvPicPr/>
                      <p:nvPr/>
                    </p:nvPicPr>
                    <p:blipFill>
                      <a:blip r:embed="rId32"/>
                      <a:stretch>
                        <a:fillRect/>
                      </a:stretch>
                    </p:blipFill>
                    <p:spPr>
                      <a:xfrm>
                        <a:off x="4829778" y="5242130"/>
                        <a:ext cx="1109678" cy="358366"/>
                      </a:xfrm>
                      <a:prstGeom prst="rect">
                        <a:avLst/>
                      </a:prstGeom>
                    </p:spPr>
                  </p:pic>
                </p:oleObj>
              </mc:Fallback>
            </mc:AlternateContent>
          </a:graphicData>
        </a:graphic>
      </p:graphicFrame>
    </p:spTree>
    <p:extLst>
      <p:ext uri="{BB962C8B-B14F-4D97-AF65-F5344CB8AC3E}">
        <p14:creationId xmlns:p14="http://schemas.microsoft.com/office/powerpoint/2010/main" val="14619462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a:t>
            </a:r>
            <a:r>
              <a:rPr lang="en-US" sz="3200" kern="1200" dirty="0" smtClean="0">
                <a:solidFill>
                  <a:schemeClr val="tx2"/>
                </a:solidFill>
                <a:latin typeface="Times New Roman" panose="02020603050405020304" pitchFamily="18" charset="0"/>
                <a:ea typeface="+mj-ea"/>
                <a:cs typeface="Times New Roman" panose="02020603050405020304" pitchFamily="18" charset="0"/>
              </a:rPr>
              <a: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 of </a:t>
            </a:r>
            <a:r>
              <a:rPr lang="en-US" sz="2000" b="0" kern="1200" dirty="0">
                <a:solidFill>
                  <a:schemeClr val="tx2"/>
                </a:solidFill>
                <a:latin typeface="Times New Roman" panose="02020603050405020304" pitchFamily="18" charset="0"/>
                <a:ea typeface="+mj-ea"/>
                <a:cs typeface="Times New Roman" panose="02020603050405020304" pitchFamily="18" charset="0"/>
              </a:rPr>
              <a:t>8</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42026" cy="4485813"/>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C also provides the unary </a:t>
            </a:r>
            <a:r>
              <a:rPr lang="en-US" altLang="en-US" sz="2200" b="1" kern="1200" dirty="0">
                <a:solidFill>
                  <a:srgbClr val="000000"/>
                </a:solidFill>
                <a:latin typeface="Arial (Body)"/>
                <a:ea typeface="+mn-ea"/>
                <a:cs typeface="+mn-cs"/>
              </a:rPr>
              <a:t>increment operator</a:t>
            </a:r>
            <a:r>
              <a:rPr lang="en-US" altLang="en-US" sz="2200" kern="1200" dirty="0">
                <a:solidFill>
                  <a:srgbClr val="000000"/>
                </a:solidFill>
                <a:latin typeface="Arial (Body)"/>
                <a:ea typeface="+mn-ea"/>
                <a:cs typeface="+mn-cs"/>
              </a:rPr>
              <a:t>, </a:t>
            </a:r>
            <a:r>
              <a:rPr lang="en-US" altLang="en-US" sz="2200" kern="1200" dirty="0">
                <a:solidFill>
                  <a:srgbClr val="000000"/>
                </a:solidFill>
                <a:latin typeface="Consolas" panose="020B0609020204030204" pitchFamily="49" charset="0"/>
                <a:ea typeface="+mn-ea"/>
                <a:cs typeface="+mn-cs"/>
              </a:rPr>
              <a:t>++</a:t>
            </a:r>
            <a:r>
              <a:rPr lang="en-US" altLang="en-US" sz="2200" kern="1200" dirty="0">
                <a:solidFill>
                  <a:srgbClr val="000000"/>
                </a:solidFill>
                <a:latin typeface="Arial (Body)"/>
                <a:ea typeface="+mn-ea"/>
                <a:cs typeface="+mn-cs"/>
              </a:rPr>
              <a:t>, and the unary </a:t>
            </a:r>
            <a:r>
              <a:rPr lang="en-US" altLang="en-US" sz="2200" b="1" kern="1200" dirty="0">
                <a:solidFill>
                  <a:srgbClr val="000000"/>
                </a:solidFill>
                <a:latin typeface="Arial (Body)"/>
                <a:ea typeface="+mn-ea"/>
                <a:cs typeface="+mn-cs"/>
              </a:rPr>
              <a:t>decrement operator</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Consolas" panose="020B0609020204030204" pitchFamily="49" charset="0"/>
              </a:rPr>
              <a:t>−−</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which are summarized in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3.12.</a:t>
            </a:r>
          </a:p>
          <a:p>
            <a:pPr lvl="0">
              <a:tabLst/>
            </a:pPr>
            <a:r>
              <a:rPr lang="en-US" altLang="en-US" sz="2200" kern="1200" dirty="0">
                <a:solidFill>
                  <a:srgbClr val="000000"/>
                </a:solidFill>
                <a:latin typeface="Arial (Body)"/>
                <a:ea typeface="+mn-ea"/>
                <a:cs typeface="+mn-cs"/>
              </a:rPr>
              <a:t>If a variable </a:t>
            </a:r>
            <a:r>
              <a:rPr lang="en-US" altLang="en-US" sz="2200" kern="1200" dirty="0">
                <a:solidFill>
                  <a:srgbClr val="000000"/>
                </a:solidFill>
                <a:latin typeface="Consolas" panose="020B0609020204030204" pitchFamily="49" charset="0"/>
                <a:ea typeface="+mn-ea"/>
                <a:cs typeface="+mn-cs"/>
              </a:rPr>
              <a:t>c</a:t>
            </a:r>
            <a:r>
              <a:rPr lang="en-US" altLang="en-US" sz="2200" kern="1200" dirty="0">
                <a:solidFill>
                  <a:srgbClr val="000000"/>
                </a:solidFill>
                <a:latin typeface="Arial (Body)"/>
                <a:ea typeface="+mn-ea"/>
                <a:cs typeface="+mn-cs"/>
              </a:rPr>
              <a:t> is to be incremented by 1, the increment operator </a:t>
            </a:r>
            <a:r>
              <a:rPr lang="en-US" altLang="en-US" sz="2200" kern="1200" dirty="0">
                <a:solidFill>
                  <a:srgbClr val="000000"/>
                </a:solidFill>
                <a:latin typeface="Consolas" panose="020B0609020204030204" pitchFamily="49" charset="0"/>
                <a:ea typeface="+mn-ea"/>
                <a:cs typeface="+mn-cs"/>
              </a:rPr>
              <a:t>++</a:t>
            </a:r>
            <a:r>
              <a:rPr lang="en-US" altLang="en-US" sz="2200" kern="1200" dirty="0">
                <a:solidFill>
                  <a:srgbClr val="000000"/>
                </a:solidFill>
                <a:latin typeface="Arial (Body)"/>
                <a:ea typeface="+mn-ea"/>
                <a:cs typeface="+mn-cs"/>
              </a:rPr>
              <a:t> can be used rather than the expressions </a:t>
            </a:r>
            <a:r>
              <a:rPr lang="en-US" altLang="en-US" sz="2200" kern="1200" dirty="0" smtClean="0">
                <a:solidFill>
                  <a:srgbClr val="000000"/>
                </a:solidFill>
                <a:latin typeface="Consolas" panose="020B0609020204030204" pitchFamily="49" charset="0"/>
                <a:ea typeface="+mn-ea"/>
                <a:cs typeface="+mn-cs"/>
              </a:rPr>
              <a:t>c</a:t>
            </a:r>
            <a:r>
              <a:rPr lang="en-US" altLang="en-US" sz="2200" kern="1200" dirty="0" smtClean="0">
                <a:solidFill>
                  <a:srgbClr val="000000"/>
                </a:solidFill>
                <a:latin typeface="+mn-lt"/>
                <a:ea typeface="+mn-ea"/>
                <a:cs typeface="+mn-cs"/>
              </a:rPr>
              <a:t> </a:t>
            </a:r>
            <a:r>
              <a:rPr lang="en-US" altLang="en-US" sz="2200" kern="1200" dirty="0">
                <a:solidFill>
                  <a:srgbClr val="000000"/>
                </a:solidFill>
                <a:latin typeface="Consolas" panose="020B0609020204030204" pitchFamily="49" charset="0"/>
                <a:ea typeface="+mn-ea"/>
                <a:cs typeface="+mn-cs"/>
              </a:rPr>
              <a:t>=</a:t>
            </a:r>
            <a:r>
              <a:rPr lang="en-US" altLang="en-US" sz="2200" kern="1200" dirty="0">
                <a:solidFill>
                  <a:srgbClr val="000000"/>
                </a:solidFill>
                <a:latin typeface="+mn-lt"/>
                <a:ea typeface="+mn-ea"/>
                <a:cs typeface="+mn-cs"/>
              </a:rPr>
              <a:t> </a:t>
            </a:r>
            <a:r>
              <a:rPr lang="en-US" altLang="en-US" sz="2200" kern="1200" dirty="0" smtClean="0">
                <a:solidFill>
                  <a:srgbClr val="000000"/>
                </a:solidFill>
                <a:latin typeface="Consolas" panose="020B0609020204030204" pitchFamily="49" charset="0"/>
                <a:ea typeface="+mn-ea"/>
                <a:cs typeface="+mn-cs"/>
              </a:rPr>
              <a:t>c</a:t>
            </a:r>
            <a:r>
              <a:rPr lang="en-US" altLang="en-US" sz="2200" kern="1200" dirty="0" smtClean="0">
                <a:solidFill>
                  <a:srgbClr val="000000"/>
                </a:solidFill>
                <a:latin typeface="+mn-lt"/>
                <a:ea typeface="+mn-ea"/>
                <a:cs typeface="+mn-cs"/>
              </a:rPr>
              <a:t> </a:t>
            </a:r>
            <a:r>
              <a:rPr lang="en-US" altLang="en-US" sz="2200" kern="1200" dirty="0" smtClean="0">
                <a:solidFill>
                  <a:srgbClr val="000000"/>
                </a:solidFill>
                <a:latin typeface="Consolas" panose="020B0609020204030204" pitchFamily="49" charset="0"/>
                <a:ea typeface="+mn-ea"/>
                <a:cs typeface="+mn-cs"/>
              </a:rPr>
              <a:t>+</a:t>
            </a:r>
            <a:r>
              <a:rPr lang="en-US" altLang="en-US" sz="2200" kern="1200" dirty="0" smtClean="0">
                <a:solidFill>
                  <a:srgbClr val="000000"/>
                </a:solidFill>
                <a:latin typeface="+mn-lt"/>
                <a:ea typeface="+mn-ea"/>
                <a:cs typeface="+mn-cs"/>
              </a:rPr>
              <a:t> </a:t>
            </a:r>
            <a:r>
              <a:rPr lang="en-US" altLang="en-US" sz="2200" kern="1200" dirty="0">
                <a:solidFill>
                  <a:srgbClr val="000000"/>
                </a:solidFill>
                <a:latin typeface="Consolas" panose="020B0609020204030204" pitchFamily="49" charset="0"/>
                <a:ea typeface="+mn-ea"/>
                <a:cs typeface="+mn-cs"/>
              </a:rPr>
              <a:t>1</a:t>
            </a:r>
            <a:r>
              <a:rPr lang="en-US" altLang="en-US" sz="2200" kern="1200" dirty="0">
                <a:solidFill>
                  <a:srgbClr val="000000"/>
                </a:solidFill>
                <a:latin typeface="+mn-lt"/>
                <a:ea typeface="+mn-ea"/>
                <a:cs typeface="+mn-cs"/>
              </a:rPr>
              <a:t> </a:t>
            </a:r>
            <a:r>
              <a:rPr lang="en-US" altLang="en-US" sz="2200" kern="1200" dirty="0">
                <a:solidFill>
                  <a:srgbClr val="000000"/>
                </a:solidFill>
                <a:latin typeface="Arial (Body)"/>
                <a:ea typeface="+mn-ea"/>
                <a:cs typeface="+mn-cs"/>
              </a:rPr>
              <a:t>or </a:t>
            </a:r>
            <a:r>
              <a:rPr lang="en-US" altLang="en-US" sz="2200" kern="1200" dirty="0">
                <a:solidFill>
                  <a:srgbClr val="000000"/>
                </a:solidFill>
                <a:latin typeface="Consolas" panose="020B0609020204030204" pitchFamily="49" charset="0"/>
                <a:ea typeface="+mn-ea"/>
                <a:cs typeface="+mn-cs"/>
              </a:rPr>
              <a:t>c</a:t>
            </a:r>
            <a:r>
              <a:rPr lang="en-US" altLang="en-US" sz="2200" kern="1200" dirty="0">
                <a:solidFill>
                  <a:srgbClr val="000000"/>
                </a:solidFill>
                <a:latin typeface="+mn-lt"/>
                <a:ea typeface="+mn-ea"/>
                <a:cs typeface="+mn-cs"/>
              </a:rPr>
              <a:t> </a:t>
            </a:r>
            <a:r>
              <a:rPr lang="en-US" altLang="en-US" sz="2200" kern="1200" dirty="0">
                <a:solidFill>
                  <a:srgbClr val="000000"/>
                </a:solidFill>
                <a:latin typeface="Consolas" panose="020B0609020204030204" pitchFamily="49" charset="0"/>
                <a:ea typeface="+mn-ea"/>
                <a:cs typeface="+mn-cs"/>
              </a:rPr>
              <a:t>+=</a:t>
            </a:r>
            <a:r>
              <a:rPr lang="en-US" altLang="en-US" sz="2200" kern="1200" dirty="0">
                <a:solidFill>
                  <a:srgbClr val="000000"/>
                </a:solidFill>
                <a:latin typeface="+mn-lt"/>
                <a:ea typeface="+mn-ea"/>
                <a:cs typeface="+mn-cs"/>
              </a:rPr>
              <a:t> </a:t>
            </a:r>
            <a:r>
              <a:rPr lang="en-US" altLang="en-US" sz="2200" kern="1200" dirty="0">
                <a:solidFill>
                  <a:srgbClr val="000000"/>
                </a:solidFill>
                <a:latin typeface="Consolas" panose="020B0609020204030204" pitchFamily="49" charset="0"/>
                <a:ea typeface="+mn-ea"/>
                <a:cs typeface="+mn-cs"/>
              </a:rPr>
              <a:t>1.</a:t>
            </a:r>
          </a:p>
          <a:p>
            <a:pPr lvl="0">
              <a:tabLst/>
            </a:pPr>
            <a:r>
              <a:rPr lang="en-US" altLang="en-US" sz="2200" kern="1200" dirty="0">
                <a:solidFill>
                  <a:srgbClr val="000000"/>
                </a:solidFill>
                <a:latin typeface="Arial (Body)"/>
                <a:ea typeface="+mn-ea"/>
                <a:cs typeface="+mn-cs"/>
              </a:rPr>
              <a:t>If increment or decrement operators are placed before a variable (i.e., prefixed), they’re referred to as the </a:t>
            </a:r>
            <a:r>
              <a:rPr lang="en-US" altLang="en-US" sz="2200" b="1" kern="1200" dirty="0">
                <a:solidFill>
                  <a:srgbClr val="000000"/>
                </a:solidFill>
                <a:latin typeface="Arial (Body)"/>
                <a:ea typeface="+mn-ea"/>
                <a:cs typeface="+mn-cs"/>
              </a:rPr>
              <a:t>preincrement </a:t>
            </a:r>
            <a:r>
              <a:rPr lang="en-US" altLang="en-US" sz="2200" kern="1200" dirty="0">
                <a:solidFill>
                  <a:srgbClr val="000000"/>
                </a:solidFill>
                <a:latin typeface="Arial (Body)"/>
                <a:ea typeface="+mn-ea"/>
                <a:cs typeface="+mn-cs"/>
              </a:rPr>
              <a:t>or </a:t>
            </a:r>
            <a:r>
              <a:rPr lang="en-US" altLang="en-US" sz="2200" b="1" kern="1200" dirty="0">
                <a:solidFill>
                  <a:srgbClr val="000000"/>
                </a:solidFill>
                <a:latin typeface="Arial (Body)"/>
                <a:ea typeface="+mn-ea"/>
                <a:cs typeface="+mn-cs"/>
              </a:rPr>
              <a:t>predecrement</a:t>
            </a:r>
            <a:r>
              <a:rPr lang="en-US" altLang="en-US" sz="2200" kern="1200" dirty="0">
                <a:solidFill>
                  <a:srgbClr val="000000"/>
                </a:solidFill>
                <a:latin typeface="Arial (Body)"/>
                <a:ea typeface="+mn-ea"/>
                <a:cs typeface="+mn-cs"/>
              </a:rPr>
              <a:t> operators, respectively.</a:t>
            </a:r>
          </a:p>
          <a:p>
            <a:pPr lvl="0">
              <a:tabLst/>
            </a:pPr>
            <a:r>
              <a:rPr lang="en-US" altLang="en-US" sz="2200" kern="1200" dirty="0">
                <a:solidFill>
                  <a:srgbClr val="000000"/>
                </a:solidFill>
                <a:latin typeface="Arial (Body)"/>
                <a:ea typeface="+mn-ea"/>
                <a:cs typeface="+mn-cs"/>
              </a:rPr>
              <a:t>If increment or decrement operators are placed after a variable (i.e., postfixed), they’re referred to as the </a:t>
            </a:r>
            <a:r>
              <a:rPr lang="en-US" altLang="en-US" sz="2200" b="1" kern="1200" dirty="0">
                <a:solidFill>
                  <a:srgbClr val="000000"/>
                </a:solidFill>
                <a:latin typeface="Arial (Body)"/>
                <a:ea typeface="+mn-ea"/>
                <a:cs typeface="+mn-cs"/>
              </a:rPr>
              <a:t>postincrement</a:t>
            </a:r>
            <a:r>
              <a:rPr lang="en-US" altLang="en-US" sz="2200" kern="1200" dirty="0">
                <a:solidFill>
                  <a:srgbClr val="000000"/>
                </a:solidFill>
                <a:latin typeface="Arial (Body)"/>
                <a:ea typeface="+mn-ea"/>
                <a:cs typeface="+mn-cs"/>
              </a:rPr>
              <a:t> or </a:t>
            </a:r>
            <a:r>
              <a:rPr lang="en-US" altLang="en-US" sz="2200" b="1" kern="1200" dirty="0">
                <a:solidFill>
                  <a:srgbClr val="000000"/>
                </a:solidFill>
                <a:latin typeface="Arial (Body)"/>
                <a:ea typeface="+mn-ea"/>
                <a:cs typeface="+mn-cs"/>
              </a:rPr>
              <a:t>postdecrement</a:t>
            </a:r>
            <a:r>
              <a:rPr lang="en-US" altLang="en-US" sz="2200" kern="1200" dirty="0">
                <a:solidFill>
                  <a:srgbClr val="000000"/>
                </a:solidFill>
                <a:latin typeface="Arial (Body)"/>
                <a:ea typeface="+mn-ea"/>
                <a:cs typeface="+mn-cs"/>
              </a:rPr>
              <a:t> operators, respectively.</a:t>
            </a:r>
          </a:p>
        </p:txBody>
      </p:sp>
    </p:spTree>
    <p:extLst>
      <p:ext uri="{BB962C8B-B14F-4D97-AF65-F5344CB8AC3E}">
        <p14:creationId xmlns:p14="http://schemas.microsoft.com/office/powerpoint/2010/main" val="35649931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a:t>
            </a:r>
            <a:r>
              <a:rPr lang="en-US" sz="3200" kern="1200" dirty="0" smtClean="0">
                <a:solidFill>
                  <a:schemeClr val="tx2"/>
                </a:solidFill>
                <a:latin typeface="Times New Roman" panose="02020603050405020304" pitchFamily="18" charset="0"/>
                <a:ea typeface="+mj-ea"/>
                <a:cs typeface="Times New Roman" panose="02020603050405020304" pitchFamily="18" charset="0"/>
              </a:rPr>
              <a: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(2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Preincrementing (predecrementing) a variable causes the variable to be incremented (decremented) by 1, then the new value of the variable is used in the expression in which it appears.</a:t>
            </a:r>
          </a:p>
          <a:p>
            <a:pPr lvl="0">
              <a:tabLst/>
            </a:pPr>
            <a:r>
              <a:rPr lang="en-US" altLang="en-US" sz="2400" kern="1200" dirty="0">
                <a:solidFill>
                  <a:srgbClr val="000000"/>
                </a:solidFill>
                <a:latin typeface="Arial (Body)"/>
                <a:ea typeface="+mn-ea"/>
                <a:cs typeface="+mn-cs"/>
              </a:rPr>
              <a:t>Postincrementing (postdecrementing) the variable causes the current value of the variable to be used in the expression in which it appears, then the variable value is incremented (decremented) by 1.</a:t>
            </a:r>
          </a:p>
        </p:txBody>
      </p:sp>
    </p:spTree>
    <p:extLst>
      <p:ext uri="{BB962C8B-B14F-4D97-AF65-F5344CB8AC3E}">
        <p14:creationId xmlns:p14="http://schemas.microsoft.com/office/powerpoint/2010/main" val="195250885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3.12 Increment and Decrement Operators</a:t>
            </a:r>
          </a:p>
        </p:txBody>
      </p:sp>
      <p:graphicFrame>
        <p:nvGraphicFramePr>
          <p:cNvPr id="3" name="Table 2"/>
          <p:cNvGraphicFramePr>
            <a:graphicFrameLocks noGrp="1"/>
          </p:cNvGraphicFramePr>
          <p:nvPr>
            <p:extLst>
              <p:ext uri="{D42A27DB-BD31-4B8C-83A1-F6EECF244321}">
                <p14:modId xmlns:p14="http://schemas.microsoft.com/office/powerpoint/2010/main" val="1723101269"/>
              </p:ext>
            </p:extLst>
          </p:nvPr>
        </p:nvGraphicFramePr>
        <p:xfrm>
          <a:off x="550888" y="1876685"/>
          <a:ext cx="8042223" cy="4028440"/>
        </p:xfrm>
        <a:graphic>
          <a:graphicData uri="http://schemas.openxmlformats.org/drawingml/2006/table">
            <a:tbl>
              <a:tblPr firstRow="1" bandRow="1">
                <a:tableStyleId>{40F9630F-82C1-40B7-BC3A-925EFCFF5E92}</a:tableStyleId>
              </a:tblPr>
              <a:tblGrid>
                <a:gridCol w="1577715">
                  <a:extLst>
                    <a:ext uri="{9D8B030D-6E8A-4147-A177-3AD203B41FA5}">
                      <a16:colId xmlns:a16="http://schemas.microsoft.com/office/drawing/2014/main" val="1448638524"/>
                    </a:ext>
                  </a:extLst>
                </a:gridCol>
                <a:gridCol w="2413417">
                  <a:extLst>
                    <a:ext uri="{9D8B030D-6E8A-4147-A177-3AD203B41FA5}">
                      <a16:colId xmlns:a16="http://schemas.microsoft.com/office/drawing/2014/main" val="1675168866"/>
                    </a:ext>
                  </a:extLst>
                </a:gridCol>
                <a:gridCol w="4051091">
                  <a:extLst>
                    <a:ext uri="{9D8B030D-6E8A-4147-A177-3AD203B41FA5}">
                      <a16:colId xmlns:a16="http://schemas.microsoft.com/office/drawing/2014/main" val="10611087"/>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Operator</a:t>
                      </a:r>
                      <a:endParaRPr lang="en-US" sz="18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u="none" strike="noStrike" cap="none" baseline="0" dirty="0" smtClean="0">
                          <a:solidFill>
                            <a:schemeClr val="dk1"/>
                          </a:solidFill>
                          <a:latin typeface="+mn-lt"/>
                          <a:ea typeface="Arial"/>
                          <a:cs typeface="Arial"/>
                          <a:sym typeface="Arial"/>
                        </a:rPr>
                        <a:t>Sample expression</a:t>
                      </a:r>
                      <a:endParaRPr lang="en-US" sz="18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i="0" u="none" strike="noStrike" cap="none" baseline="0" dirty="0" smtClean="0">
                          <a:solidFill>
                            <a:schemeClr val="dk1"/>
                          </a:solidFill>
                          <a:latin typeface="+mn-lt"/>
                          <a:ea typeface="Arial"/>
                          <a:cs typeface="Arial"/>
                          <a:sym typeface="Arial"/>
                        </a:rPr>
                        <a:t>Explanation</a:t>
                      </a:r>
                      <a:endParaRPr lang="en-US" sz="18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166953"/>
                  </a:ext>
                </a:extLst>
              </a:tr>
              <a:tr h="370840">
                <a:tc>
                  <a:txBody>
                    <a:bodyPr/>
                    <a:lstStyle/>
                    <a:p>
                      <a:pPr algn="l" fontAlgn="t"/>
                      <a:r>
                        <a:rPr lang="en-US" sz="1200" b="0" i="0" u="none" strike="noStrike" dirty="0">
                          <a:solidFill>
                            <a:schemeClr val="bg1"/>
                          </a:solidFill>
                          <a:effectLst/>
                          <a:latin typeface="+mn-lt"/>
                        </a:rPr>
                        <a:t>Plus plus.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Plus + a.</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cap="none" baseline="0" dirty="0" smtClean="0">
                          <a:solidFill>
                            <a:schemeClr val="dk1"/>
                          </a:solidFill>
                          <a:latin typeface="+mn-lt"/>
                          <a:ea typeface="Arial"/>
                          <a:cs typeface="Arial"/>
                          <a:sym typeface="Arial"/>
                        </a:rPr>
                        <a:t>Increment a by 1, then use the new value of a in the expression in which a resides.</a:t>
                      </a:r>
                      <a:endParaRPr lang="en-US" sz="18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7627059"/>
                  </a:ext>
                </a:extLst>
              </a:tr>
              <a:tr h="370840">
                <a:tc>
                  <a:txBody>
                    <a:bodyPr/>
                    <a:lstStyle/>
                    <a:p>
                      <a:pPr algn="l" fontAlgn="t"/>
                      <a:r>
                        <a:rPr lang="en-US" sz="1200" b="0" i="0" u="none" strike="noStrike" dirty="0">
                          <a:solidFill>
                            <a:schemeClr val="bg1"/>
                          </a:solidFill>
                          <a:effectLst/>
                          <a:latin typeface="+mn-lt"/>
                        </a:rPr>
                        <a:t>Plus plus.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200" b="0" i="0" u="none" strike="noStrike" dirty="0">
                          <a:solidFill>
                            <a:schemeClr val="bg1"/>
                          </a:solidFill>
                          <a:effectLst/>
                          <a:latin typeface="+mn-lt"/>
                        </a:rPr>
                        <a:t>a + plus.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cap="none" baseline="0" dirty="0" smtClean="0">
                          <a:solidFill>
                            <a:schemeClr val="dk1"/>
                          </a:solidFill>
                          <a:latin typeface="+mn-lt"/>
                          <a:ea typeface="Arial"/>
                          <a:cs typeface="Arial"/>
                          <a:sym typeface="Arial"/>
                        </a:rPr>
                        <a:t>Use the current value of a in the expression in which a resides, then increment a by 1.</a:t>
                      </a:r>
                      <a:endParaRPr lang="en-US" sz="18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808860"/>
                  </a:ext>
                </a:extLst>
              </a:tr>
              <a:tr h="370840">
                <a:tc>
                  <a:txBody>
                    <a:bodyPr/>
                    <a:lstStyle/>
                    <a:p>
                      <a:r>
                        <a:rPr lang="en-US" sz="1200" dirty="0" smtClean="0">
                          <a:solidFill>
                            <a:schemeClr val="bg1"/>
                          </a:solidFill>
                          <a:latin typeface="+mn-lt"/>
                        </a:rPr>
                        <a:t>Minus</a:t>
                      </a:r>
                      <a:r>
                        <a:rPr lang="en-US" sz="1200" baseline="0" dirty="0" smtClean="0">
                          <a:solidFill>
                            <a:schemeClr val="bg1"/>
                          </a:solidFill>
                          <a:latin typeface="+mn-lt"/>
                        </a:rPr>
                        <a:t> Minus</a:t>
                      </a:r>
                      <a:endParaRPr lang="en-US" sz="1200" dirty="0">
                        <a:solidFill>
                          <a:schemeClr val="bg1"/>
                        </a:solidFill>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cap="none" dirty="0" smtClean="0">
                          <a:solidFill>
                            <a:schemeClr val="bg1"/>
                          </a:solidFill>
                          <a:latin typeface="+mn-lt"/>
                          <a:ea typeface="Arial"/>
                          <a:cs typeface="Arial"/>
                          <a:sym typeface="Arial"/>
                        </a:rPr>
                        <a:t>Minus</a:t>
                      </a:r>
                      <a:r>
                        <a:rPr lang="en-US" sz="1200" b="0" i="0" u="none" strike="noStrike" cap="none" baseline="0" dirty="0" smtClean="0">
                          <a:solidFill>
                            <a:schemeClr val="bg1"/>
                          </a:solidFill>
                          <a:latin typeface="+mn-lt"/>
                          <a:ea typeface="Arial"/>
                          <a:cs typeface="Arial"/>
                          <a:sym typeface="Arial"/>
                        </a:rPr>
                        <a:t> Minus</a:t>
                      </a:r>
                      <a:r>
                        <a:rPr lang="en-US" sz="1200" b="0" i="0" u="none" strike="noStrike" dirty="0" smtClean="0">
                          <a:solidFill>
                            <a:schemeClr val="bg1"/>
                          </a:solidFill>
                          <a:effectLst/>
                          <a:latin typeface="+mn-lt"/>
                        </a:rPr>
                        <a:t> </a:t>
                      </a:r>
                      <a:r>
                        <a:rPr lang="en-US" sz="1200" b="0" i="0" u="none" strike="noStrike" dirty="0">
                          <a:solidFill>
                            <a:schemeClr val="bg1"/>
                          </a:solidFill>
                          <a:effectLst/>
                          <a:latin typeface="+mn-lt"/>
                        </a:rPr>
                        <a:t>b.</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cap="none" baseline="0" dirty="0" smtClean="0">
                          <a:solidFill>
                            <a:schemeClr val="dk1"/>
                          </a:solidFill>
                          <a:latin typeface="+mn-lt"/>
                          <a:ea typeface="Arial"/>
                          <a:cs typeface="Arial"/>
                          <a:sym typeface="Arial"/>
                        </a:rPr>
                        <a:t>Decrement b by 1, then use the new value of b in the expression in which b resides.</a:t>
                      </a:r>
                      <a:endParaRPr lang="en-US" sz="18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48032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bg1"/>
                          </a:solidFill>
                          <a:latin typeface="+mn-lt"/>
                          <a:ea typeface="Arial"/>
                          <a:cs typeface="Arial"/>
                          <a:sym typeface="Arial"/>
                        </a:rPr>
                        <a:t>Minus</a:t>
                      </a:r>
                      <a:r>
                        <a:rPr lang="en-US" sz="1200" b="0" i="0" u="none" strike="noStrike" cap="none" baseline="0" dirty="0" smtClean="0">
                          <a:solidFill>
                            <a:schemeClr val="bg1"/>
                          </a:solidFill>
                          <a:latin typeface="+mn-lt"/>
                          <a:ea typeface="Arial"/>
                          <a:cs typeface="Arial"/>
                          <a:sym typeface="Arial"/>
                        </a:rPr>
                        <a:t> Minus</a:t>
                      </a:r>
                      <a:endParaRPr lang="en-US" sz="1200" b="0" i="0" u="none" strike="noStrike" cap="none" dirty="0" smtClean="0">
                        <a:solidFill>
                          <a:schemeClr val="bg1"/>
                        </a:solidFill>
                        <a:latin typeface="+mn-lt"/>
                        <a:ea typeface="Arial"/>
                        <a:cs typeface="Arial"/>
                        <a:sym typeface="Arial"/>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B </a:t>
                      </a:r>
                      <a:r>
                        <a:rPr lang="en-US" sz="1200" b="0" i="0" u="none" strike="noStrike" cap="none" dirty="0" smtClean="0">
                          <a:solidFill>
                            <a:schemeClr val="bg1"/>
                          </a:solidFill>
                          <a:latin typeface="+mn-lt"/>
                          <a:ea typeface="Arial"/>
                          <a:cs typeface="Arial"/>
                          <a:sym typeface="Arial"/>
                        </a:rPr>
                        <a:t>Minus</a:t>
                      </a:r>
                      <a:r>
                        <a:rPr lang="en-US" sz="1200" b="0" i="0" u="none" strike="noStrike" cap="none" baseline="0" dirty="0" smtClean="0">
                          <a:solidFill>
                            <a:schemeClr val="bg1"/>
                          </a:solidFill>
                          <a:latin typeface="+mn-lt"/>
                          <a:ea typeface="Arial"/>
                          <a:cs typeface="Arial"/>
                          <a:sym typeface="Arial"/>
                        </a:rPr>
                        <a:t> Minus</a:t>
                      </a:r>
                      <a:r>
                        <a:rPr lang="en-US" sz="1200" b="0" i="0" u="none" strike="noStrike" dirty="0" smtClean="0">
                          <a:solidFill>
                            <a:schemeClr val="bg1"/>
                          </a:solidFill>
                          <a:effectLst/>
                          <a:latin typeface="+mn-lt"/>
                        </a:rPr>
                        <a:t>.</a:t>
                      </a:r>
                      <a:endParaRPr lang="en-US" sz="1200" b="0" i="0" u="none" strike="noStrike" dirty="0">
                        <a:solidFill>
                          <a:schemeClr val="bg1"/>
                        </a:solidFill>
                        <a:effectLst/>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cap="none" baseline="0" dirty="0" smtClean="0">
                          <a:solidFill>
                            <a:schemeClr val="dk1"/>
                          </a:solidFill>
                          <a:latin typeface="+mn-lt"/>
                          <a:ea typeface="Arial"/>
                          <a:cs typeface="Arial"/>
                          <a:sym typeface="Arial"/>
                        </a:rPr>
                        <a:t>Use the current value of b in the expression in which b resides, then decrement b by 1.</a:t>
                      </a:r>
                      <a:endParaRPr lang="en-US" sz="18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5779390"/>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672997493"/>
              </p:ext>
            </p:extLst>
          </p:nvPr>
        </p:nvGraphicFramePr>
        <p:xfrm>
          <a:off x="789741" y="2512630"/>
          <a:ext cx="519157" cy="300570"/>
        </p:xfrm>
        <a:graphic>
          <a:graphicData uri="http://schemas.openxmlformats.org/presentationml/2006/ole">
            <mc:AlternateContent xmlns:mc="http://schemas.openxmlformats.org/markup-compatibility/2006">
              <mc:Choice xmlns:v="urn:schemas-microsoft-com:vml" Requires="v">
                <p:oleObj spid="_x0000_s5634" name="Equation" r:id="rId3" imgW="241200" imgH="139680" progId="Equation.DSMT4">
                  <p:embed/>
                </p:oleObj>
              </mc:Choice>
              <mc:Fallback>
                <p:oleObj name="Equation" r:id="rId3" imgW="241200" imgH="139680" progId="Equation.DSMT4">
                  <p:embed/>
                  <p:pic>
                    <p:nvPicPr>
                      <p:cNvPr id="0" name=""/>
                      <p:cNvPicPr/>
                      <p:nvPr/>
                    </p:nvPicPr>
                    <p:blipFill>
                      <a:blip r:embed="rId4"/>
                      <a:stretch>
                        <a:fillRect/>
                      </a:stretch>
                    </p:blipFill>
                    <p:spPr>
                      <a:xfrm>
                        <a:off x="789741" y="2512630"/>
                        <a:ext cx="519157" cy="30057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31244358"/>
              </p:ext>
            </p:extLst>
          </p:nvPr>
        </p:nvGraphicFramePr>
        <p:xfrm>
          <a:off x="789741" y="3471610"/>
          <a:ext cx="519157" cy="300570"/>
        </p:xfrm>
        <a:graphic>
          <a:graphicData uri="http://schemas.openxmlformats.org/presentationml/2006/ole">
            <mc:AlternateContent xmlns:mc="http://schemas.openxmlformats.org/markup-compatibility/2006">
              <mc:Choice xmlns:v="urn:schemas-microsoft-com:vml" Requires="v">
                <p:oleObj spid="_x0000_s5635" name="Equation" r:id="rId5" imgW="241200" imgH="139680" progId="Equation.DSMT4">
                  <p:embed/>
                </p:oleObj>
              </mc:Choice>
              <mc:Fallback>
                <p:oleObj name="Equation" r:id="rId5" imgW="241200" imgH="139680" progId="Equation.DSMT4">
                  <p:embed/>
                  <p:pic>
                    <p:nvPicPr>
                      <p:cNvPr id="4" name="Object 3"/>
                      <p:cNvPicPr/>
                      <p:nvPr/>
                    </p:nvPicPr>
                    <p:blipFill>
                      <a:blip r:embed="rId6"/>
                      <a:stretch>
                        <a:fillRect/>
                      </a:stretch>
                    </p:blipFill>
                    <p:spPr>
                      <a:xfrm>
                        <a:off x="789741" y="3471610"/>
                        <a:ext cx="519157" cy="30057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08126125"/>
              </p:ext>
            </p:extLst>
          </p:nvPr>
        </p:nvGraphicFramePr>
        <p:xfrm>
          <a:off x="789697" y="4396325"/>
          <a:ext cx="519282" cy="219589"/>
        </p:xfrm>
        <a:graphic>
          <a:graphicData uri="http://schemas.openxmlformats.org/presentationml/2006/ole">
            <mc:AlternateContent xmlns:mc="http://schemas.openxmlformats.org/markup-compatibility/2006">
              <mc:Choice xmlns:v="urn:schemas-microsoft-com:vml" Requires="v">
                <p:oleObj spid="_x0000_s5636" name="Equation" r:id="rId7" imgW="241200" imgH="101520" progId="Equation.DSMT4">
                  <p:embed/>
                </p:oleObj>
              </mc:Choice>
              <mc:Fallback>
                <p:oleObj name="Equation" r:id="rId7" imgW="241200" imgH="101520" progId="Equation.DSMT4">
                  <p:embed/>
                  <p:pic>
                    <p:nvPicPr>
                      <p:cNvPr id="6" name="Object 5"/>
                      <p:cNvPicPr/>
                      <p:nvPr/>
                    </p:nvPicPr>
                    <p:blipFill>
                      <a:blip r:embed="rId8"/>
                      <a:stretch>
                        <a:fillRect/>
                      </a:stretch>
                    </p:blipFill>
                    <p:spPr>
                      <a:xfrm>
                        <a:off x="789697" y="4396325"/>
                        <a:ext cx="519282" cy="21958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73258592"/>
              </p:ext>
            </p:extLst>
          </p:nvPr>
        </p:nvGraphicFramePr>
        <p:xfrm>
          <a:off x="789607" y="5355305"/>
          <a:ext cx="519282" cy="219589"/>
        </p:xfrm>
        <a:graphic>
          <a:graphicData uri="http://schemas.openxmlformats.org/presentationml/2006/ole">
            <mc:AlternateContent xmlns:mc="http://schemas.openxmlformats.org/markup-compatibility/2006">
              <mc:Choice xmlns:v="urn:schemas-microsoft-com:vml" Requires="v">
                <p:oleObj spid="_x0000_s5637" name="Equation" r:id="rId9" imgW="241200" imgH="101520" progId="Equation.DSMT4">
                  <p:embed/>
                </p:oleObj>
              </mc:Choice>
              <mc:Fallback>
                <p:oleObj name="Equation" r:id="rId9" imgW="241200" imgH="101520" progId="Equation.DSMT4">
                  <p:embed/>
                  <p:pic>
                    <p:nvPicPr>
                      <p:cNvPr id="7" name="Object 6"/>
                      <p:cNvPicPr/>
                      <p:nvPr/>
                    </p:nvPicPr>
                    <p:blipFill>
                      <a:blip r:embed="rId10"/>
                      <a:stretch>
                        <a:fillRect/>
                      </a:stretch>
                    </p:blipFill>
                    <p:spPr>
                      <a:xfrm>
                        <a:off x="789607" y="5355305"/>
                        <a:ext cx="519282" cy="219589"/>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54463557"/>
              </p:ext>
            </p:extLst>
          </p:nvPr>
        </p:nvGraphicFramePr>
        <p:xfrm>
          <a:off x="2839429" y="2555211"/>
          <a:ext cx="653681" cy="279140"/>
        </p:xfrm>
        <a:graphic>
          <a:graphicData uri="http://schemas.openxmlformats.org/presentationml/2006/ole">
            <mc:AlternateContent xmlns:mc="http://schemas.openxmlformats.org/markup-compatibility/2006">
              <mc:Choice xmlns:v="urn:schemas-microsoft-com:vml" Requires="v">
                <p:oleObj spid="_x0000_s5638" name="Equation" r:id="rId11" imgW="355320" imgH="152280" progId="Equation.DSMT4">
                  <p:embed/>
                </p:oleObj>
              </mc:Choice>
              <mc:Fallback>
                <p:oleObj name="Equation" r:id="rId11" imgW="355320" imgH="152280" progId="Equation.DSMT4">
                  <p:embed/>
                  <p:pic>
                    <p:nvPicPr>
                      <p:cNvPr id="4" name="Object 3"/>
                      <p:cNvPicPr/>
                      <p:nvPr/>
                    </p:nvPicPr>
                    <p:blipFill>
                      <a:blip r:embed="rId12"/>
                      <a:stretch>
                        <a:fillRect/>
                      </a:stretch>
                    </p:blipFill>
                    <p:spPr>
                      <a:xfrm>
                        <a:off x="2839429" y="2555211"/>
                        <a:ext cx="653681" cy="27914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91973288"/>
              </p:ext>
            </p:extLst>
          </p:nvPr>
        </p:nvGraphicFramePr>
        <p:xfrm>
          <a:off x="2839429" y="3482325"/>
          <a:ext cx="653681" cy="279140"/>
        </p:xfrm>
        <a:graphic>
          <a:graphicData uri="http://schemas.openxmlformats.org/presentationml/2006/ole">
            <mc:AlternateContent xmlns:mc="http://schemas.openxmlformats.org/markup-compatibility/2006">
              <mc:Choice xmlns:v="urn:schemas-microsoft-com:vml" Requires="v">
                <p:oleObj spid="_x0000_s5639" name="Equation" r:id="rId13" imgW="355320" imgH="152280" progId="Equation.DSMT4">
                  <p:embed/>
                </p:oleObj>
              </mc:Choice>
              <mc:Fallback>
                <p:oleObj name="Equation" r:id="rId13" imgW="355320" imgH="152280" progId="Equation.DSMT4">
                  <p:embed/>
                  <p:pic>
                    <p:nvPicPr>
                      <p:cNvPr id="9" name="Object 8"/>
                      <p:cNvPicPr/>
                      <p:nvPr/>
                    </p:nvPicPr>
                    <p:blipFill>
                      <a:blip r:embed="rId14"/>
                      <a:stretch>
                        <a:fillRect/>
                      </a:stretch>
                    </p:blipFill>
                    <p:spPr>
                      <a:xfrm>
                        <a:off x="2839429" y="3482325"/>
                        <a:ext cx="653681" cy="27914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6672675"/>
              </p:ext>
            </p:extLst>
          </p:nvPr>
        </p:nvGraphicFramePr>
        <p:xfrm>
          <a:off x="2807546" y="4276261"/>
          <a:ext cx="628948" cy="328607"/>
        </p:xfrm>
        <a:graphic>
          <a:graphicData uri="http://schemas.openxmlformats.org/presentationml/2006/ole">
            <mc:AlternateContent xmlns:mc="http://schemas.openxmlformats.org/markup-compatibility/2006">
              <mc:Choice xmlns:v="urn:schemas-microsoft-com:vml" Requires="v">
                <p:oleObj spid="_x0000_s5640" name="Equation" r:id="rId15" imgW="342720" imgH="177480" progId="Equation.DSMT4">
                  <p:embed/>
                </p:oleObj>
              </mc:Choice>
              <mc:Fallback>
                <p:oleObj name="Equation" r:id="rId15" imgW="342720" imgH="177480" progId="Equation.DSMT4">
                  <p:embed/>
                  <p:pic>
                    <p:nvPicPr>
                      <p:cNvPr id="7" name="Object 6"/>
                      <p:cNvPicPr/>
                      <p:nvPr/>
                    </p:nvPicPr>
                    <p:blipFill>
                      <a:blip r:embed="rId16"/>
                      <a:stretch>
                        <a:fillRect/>
                      </a:stretch>
                    </p:blipFill>
                    <p:spPr>
                      <a:xfrm>
                        <a:off x="2807546" y="4276261"/>
                        <a:ext cx="628948" cy="32860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834995292"/>
              </p:ext>
            </p:extLst>
          </p:nvPr>
        </p:nvGraphicFramePr>
        <p:xfrm>
          <a:off x="2807546" y="5262698"/>
          <a:ext cx="628948" cy="328607"/>
        </p:xfrm>
        <a:graphic>
          <a:graphicData uri="http://schemas.openxmlformats.org/presentationml/2006/ole">
            <mc:AlternateContent xmlns:mc="http://schemas.openxmlformats.org/markup-compatibility/2006">
              <mc:Choice xmlns:v="urn:schemas-microsoft-com:vml" Requires="v">
                <p:oleObj spid="_x0000_s5641" name="Equation" r:id="rId17" imgW="342720" imgH="177480" progId="Equation.DSMT4">
                  <p:embed/>
                </p:oleObj>
              </mc:Choice>
              <mc:Fallback>
                <p:oleObj name="Equation" r:id="rId17" imgW="342720" imgH="177480" progId="Equation.DSMT4">
                  <p:embed/>
                  <p:pic>
                    <p:nvPicPr>
                      <p:cNvPr id="12" name="Object 11"/>
                      <p:cNvPicPr/>
                      <p:nvPr/>
                    </p:nvPicPr>
                    <p:blipFill>
                      <a:blip r:embed="rId18"/>
                      <a:stretch>
                        <a:fillRect/>
                      </a:stretch>
                    </p:blipFill>
                    <p:spPr>
                      <a:xfrm>
                        <a:off x="2807546" y="5262698"/>
                        <a:ext cx="628948" cy="328607"/>
                      </a:xfrm>
                      <a:prstGeom prst="rect">
                        <a:avLst/>
                      </a:prstGeom>
                    </p:spPr>
                  </p:pic>
                </p:oleObj>
              </mc:Fallback>
            </mc:AlternateContent>
          </a:graphicData>
        </a:graphic>
      </p:graphicFrame>
    </p:spTree>
    <p:extLst>
      <p:ext uri="{BB962C8B-B14F-4D97-AF65-F5344CB8AC3E}">
        <p14:creationId xmlns:p14="http://schemas.microsoft.com/office/powerpoint/2010/main" val="535737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(2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finger of blame was pointed at the </a:t>
            </a:r>
            <a:r>
              <a:rPr lang="en-US" altLang="en-US" sz="2400" b="1" kern="1200" dirty="0">
                <a:solidFill>
                  <a:srgbClr val="000000"/>
                </a:solidFill>
                <a:latin typeface="Consolas" panose="020B0609020204030204" pitchFamily="49" charset="0"/>
                <a:ea typeface="+mn-ea"/>
                <a:cs typeface="+mn-cs"/>
              </a:rPr>
              <a:t>goto</a:t>
            </a:r>
            <a:r>
              <a:rPr lang="en-US" altLang="en-US" sz="2400" kern="1200" dirty="0">
                <a:solidFill>
                  <a:srgbClr val="000000"/>
                </a:solidFill>
                <a:latin typeface="Consolas" panose="020B0609020204030204" pitchFamily="49" charset="0"/>
                <a:ea typeface="+mn-ea"/>
                <a:cs typeface="+mn-cs"/>
              </a:rPr>
              <a:t> </a:t>
            </a:r>
            <a:r>
              <a:rPr lang="en-US" altLang="en-US" sz="2400" b="1" kern="1200" dirty="0">
                <a:solidFill>
                  <a:srgbClr val="000000"/>
                </a:solidFill>
                <a:latin typeface="Consolas" panose="020B0609020204030204" pitchFamily="49" charset="0"/>
                <a:ea typeface="+mn-ea"/>
                <a:cs typeface="+mn-cs"/>
              </a:rPr>
              <a:t>statement</a:t>
            </a:r>
            <a:r>
              <a:rPr lang="en-US" altLang="en-US" sz="2400" kern="1200" dirty="0">
                <a:solidFill>
                  <a:srgbClr val="000000"/>
                </a:solidFill>
                <a:latin typeface="Consolas" panose="020B0609020204030204" pitchFamily="49" charset="0"/>
                <a:ea typeface="+mn-ea"/>
                <a:cs typeface="+mn-cs"/>
              </a:rPr>
              <a:t> </a:t>
            </a:r>
            <a:r>
              <a:rPr lang="en-US" altLang="en-US" sz="2400" kern="1200" dirty="0">
                <a:solidFill>
                  <a:srgbClr val="000000"/>
                </a:solidFill>
                <a:latin typeface="Arial (Body)"/>
                <a:ea typeface="+mn-ea"/>
                <a:cs typeface="+mn-cs"/>
              </a:rPr>
              <a:t>that allows you to specify a transfer of control to one of many possible destinations in a program.</a:t>
            </a:r>
          </a:p>
          <a:p>
            <a:pPr lvl="0">
              <a:tabLst/>
              <a:defRPr/>
            </a:pPr>
            <a:r>
              <a:rPr lang="en-US" altLang="en-US" sz="2400" kern="1200" dirty="0">
                <a:solidFill>
                  <a:srgbClr val="000000"/>
                </a:solidFill>
                <a:latin typeface="Arial (Body)"/>
                <a:ea typeface="+mn-ea"/>
                <a:cs typeface="+mn-cs"/>
              </a:rPr>
              <a:t>The notion of so-called structured programming became almost synonymous with “</a:t>
            </a:r>
            <a:r>
              <a:rPr lang="en-US" altLang="en-US" sz="2400" b="1" kern="1200" dirty="0">
                <a:solidFill>
                  <a:srgbClr val="000000"/>
                </a:solidFill>
                <a:latin typeface="Consolas" panose="020B0609020204030204" pitchFamily="49" charset="0"/>
                <a:ea typeface="+mn-ea"/>
                <a:cs typeface="+mn-cs"/>
              </a:rPr>
              <a:t>goto</a:t>
            </a:r>
            <a:r>
              <a:rPr lang="en-US" altLang="en-US" sz="2400" kern="1200" dirty="0">
                <a:solidFill>
                  <a:srgbClr val="000000"/>
                </a:solidFill>
                <a:latin typeface="Consolas" panose="020B0609020204030204" pitchFamily="49" charset="0"/>
                <a:ea typeface="+mn-ea"/>
                <a:cs typeface="+mn-cs"/>
              </a:rPr>
              <a:t> </a:t>
            </a:r>
            <a:r>
              <a:rPr lang="en-US" altLang="en-US" sz="2400" b="1" kern="1200" dirty="0">
                <a:solidFill>
                  <a:srgbClr val="000000"/>
                </a:solidFill>
                <a:latin typeface="Consolas" panose="020B0609020204030204" pitchFamily="49" charset="0"/>
                <a:ea typeface="+mn-ea"/>
                <a:cs typeface="+mn-cs"/>
              </a:rPr>
              <a:t>elimination</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defRPr/>
            </a:pPr>
            <a:r>
              <a:rPr lang="en-US" altLang="en-US" sz="2400" kern="1200" dirty="0">
                <a:solidFill>
                  <a:srgbClr val="000000"/>
                </a:solidFill>
                <a:latin typeface="Arial (Body)"/>
                <a:ea typeface="+mn-ea"/>
                <a:cs typeface="+mn-cs"/>
              </a:rPr>
              <a:t>Research</a:t>
            </a:r>
            <a:r>
              <a:rPr lang="en-US" altLang="en-US" sz="2400" kern="1200" baseline="300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had demonstrated that programs could be written without any </a:t>
            </a:r>
            <a:r>
              <a:rPr lang="en-US" altLang="en-US" sz="2400" kern="1200" dirty="0">
                <a:solidFill>
                  <a:srgbClr val="000000"/>
                </a:solidFill>
                <a:latin typeface="Consolas" panose="020B0609020204030204" pitchFamily="49" charset="0"/>
                <a:ea typeface="+mn-ea"/>
                <a:cs typeface="+mn-cs"/>
              </a:rPr>
              <a:t>goto</a:t>
            </a:r>
            <a:r>
              <a:rPr lang="en-US" altLang="en-US" sz="2400" kern="1200" dirty="0">
                <a:solidFill>
                  <a:srgbClr val="000000"/>
                </a:solidFill>
                <a:latin typeface="Arial (Body)"/>
                <a:ea typeface="+mn-ea"/>
                <a:cs typeface="+mn-cs"/>
              </a:rPr>
              <a:t> statements.</a:t>
            </a:r>
          </a:p>
          <a:p>
            <a:pPr lvl="0">
              <a:tabLst/>
              <a:defRPr/>
            </a:pPr>
            <a:r>
              <a:rPr lang="en-US" altLang="en-US" sz="2400" kern="1200" dirty="0">
                <a:solidFill>
                  <a:srgbClr val="000000"/>
                </a:solidFill>
                <a:latin typeface="Arial (Body)"/>
                <a:ea typeface="+mn-ea"/>
                <a:cs typeface="+mn-cs"/>
              </a:rPr>
              <a:t>The challenge of the era was for programmers to shift their styles to “</a:t>
            </a:r>
            <a:r>
              <a:rPr lang="en-US" altLang="en-US" sz="2400" kern="1200" dirty="0">
                <a:solidFill>
                  <a:srgbClr val="000000"/>
                </a:solidFill>
                <a:latin typeface="Consolas" panose="020B0609020204030204" pitchFamily="49" charset="0"/>
                <a:ea typeface="+mn-ea"/>
                <a:cs typeface="+mn-cs"/>
              </a:rPr>
              <a:t>goto</a:t>
            </a:r>
            <a:r>
              <a:rPr lang="en-US" altLang="en-US" sz="2400" kern="1200" dirty="0">
                <a:solidFill>
                  <a:srgbClr val="000000"/>
                </a:solidFill>
                <a:latin typeface="Arial (Body)"/>
                <a:ea typeface="+mn-ea"/>
                <a:cs typeface="+mn-cs"/>
              </a:rPr>
              <a:t>-less programming</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568719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a:t>
            </a:r>
            <a:r>
              <a:rPr lang="en-US" kern="1200" dirty="0" smtClean="0">
                <a:solidFill>
                  <a:schemeClr val="tx2"/>
                </a:solidFill>
                <a:latin typeface="Times New Roman" panose="02020603050405020304" pitchFamily="18" charset="0"/>
                <a:ea typeface="+mj-ea"/>
                <a:cs typeface="Times New Roman" panose="02020603050405020304" pitchFamily="18" charset="0"/>
              </a:rPr>
              <a: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(3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Figure 3.13 demonstrates the difference between the preincrementing and the postincrementing versions of the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operator.</a:t>
            </a:r>
          </a:p>
          <a:p>
            <a:pPr lvl="0">
              <a:tabLst/>
            </a:pPr>
            <a:r>
              <a:rPr lang="en-US" altLang="en-US" sz="2400" kern="1200" dirty="0">
                <a:solidFill>
                  <a:srgbClr val="000000"/>
                </a:solidFill>
                <a:latin typeface="Arial (Body)"/>
                <a:ea typeface="+mn-ea"/>
                <a:cs typeface="+mn-cs"/>
              </a:rPr>
              <a:t>Postincrementing the variable c causes it to be incremented after it’s used in the </a:t>
            </a:r>
            <a:r>
              <a:rPr lang="en-US" altLang="en-US" sz="2400" kern="1200" dirty="0">
                <a:solidFill>
                  <a:srgbClr val="000000"/>
                </a:solidFill>
                <a:latin typeface="Consolas" panose="020B0609020204030204" pitchFamily="49" charset="0"/>
                <a:ea typeface="+mn-ea"/>
                <a:cs typeface="+mn-cs"/>
              </a:rPr>
              <a:t>printf</a:t>
            </a:r>
            <a:r>
              <a:rPr lang="en-US" altLang="en-US" sz="2400" kern="1200" dirty="0">
                <a:solidFill>
                  <a:srgbClr val="000000"/>
                </a:solidFill>
                <a:latin typeface="Arial (Body)"/>
                <a:ea typeface="+mn-ea"/>
                <a:cs typeface="+mn-cs"/>
              </a:rPr>
              <a:t> statement.</a:t>
            </a:r>
          </a:p>
          <a:p>
            <a:pPr lvl="0">
              <a:tabLst/>
            </a:pPr>
            <a:r>
              <a:rPr lang="en-US" altLang="en-US" sz="2400" kern="1200" dirty="0">
                <a:solidFill>
                  <a:srgbClr val="000000"/>
                </a:solidFill>
                <a:latin typeface="Arial (Body)"/>
                <a:ea typeface="+mn-ea"/>
                <a:cs typeface="+mn-cs"/>
              </a:rPr>
              <a:t>Preincrementing the variable c causes it to be incremented </a:t>
            </a:r>
            <a:r>
              <a:rPr lang="en-US" altLang="en-US" sz="2400" b="1" kern="1200" dirty="0">
                <a:solidFill>
                  <a:srgbClr val="000000"/>
                </a:solidFill>
                <a:latin typeface="Arial (Body)"/>
                <a:ea typeface="+mn-ea"/>
                <a:cs typeface="+mn-cs"/>
              </a:rPr>
              <a:t>before</a:t>
            </a:r>
            <a:r>
              <a:rPr lang="en-US" altLang="en-US" sz="2400" kern="1200" dirty="0">
                <a:solidFill>
                  <a:srgbClr val="000000"/>
                </a:solidFill>
                <a:latin typeface="Arial (Body)"/>
                <a:ea typeface="+mn-ea"/>
                <a:cs typeface="+mn-cs"/>
              </a:rPr>
              <a:t> it’s used in the </a:t>
            </a:r>
            <a:r>
              <a:rPr lang="en-US" altLang="en-US" sz="2400" kern="1200" dirty="0">
                <a:solidFill>
                  <a:srgbClr val="000000"/>
                </a:solidFill>
                <a:latin typeface="Consolas" panose="020B0609020204030204" pitchFamily="49" charset="0"/>
                <a:ea typeface="+mn-ea"/>
                <a:cs typeface="+mn-cs"/>
              </a:rPr>
              <a:t>printf</a:t>
            </a:r>
            <a:r>
              <a:rPr lang="en-US" altLang="en-US" sz="2400" kern="1200" dirty="0">
                <a:solidFill>
                  <a:srgbClr val="000000"/>
                </a:solidFill>
                <a:latin typeface="Arial (Body)"/>
                <a:ea typeface="+mn-ea"/>
                <a:cs typeface="+mn-cs"/>
              </a:rPr>
              <a:t> statement.</a:t>
            </a:r>
          </a:p>
        </p:txBody>
      </p:sp>
    </p:spTree>
    <p:extLst>
      <p:ext uri="{BB962C8B-B14F-4D97-AF65-F5344CB8AC3E}">
        <p14:creationId xmlns:p14="http://schemas.microsoft.com/office/powerpoint/2010/main" val="7571748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590"/>
            <a:ext cx="8229600" cy="1066799"/>
          </a:xfrm>
        </p:spPr>
        <p:txBody>
          <a:bodyPr anchor="b"/>
          <a:lstStyle/>
          <a:p>
            <a:r>
              <a:rPr lang="en-US" dirty="0"/>
              <a:t>Figure 3.13 Preincrementing and Postincrementing </a:t>
            </a:r>
            <a:r>
              <a:rPr lang="en-US" sz="2000" b="0" dirty="0" smtClean="0"/>
              <a:t>(1 of 2)</a:t>
            </a:r>
            <a:endParaRPr lang="en-US" sz="2000" b="0" dirty="0"/>
          </a:p>
        </p:txBody>
      </p:sp>
      <p:pic>
        <p:nvPicPr>
          <p:cNvPr id="4" name="Picture 3" descr="The computer code has 21 lines. The lines read as follows. Line 1. forward slash forward slash F i g period 3 period 13 colon f i g 0 3 underscore 13 period c. Line 2. forward slash forward slash Pre incrementing and post incrementing period. Line 3. hash include left angle bracket s t d i o period h right angle bracket. Line 4. Blank. Line 5. forward slash forward slash function main begins program execution. Line 6. i n t main left parenthesis void right parenthesis. Line 7. left brace. Line 8, indented once. i n t c semicolon forward slash forward slash define variable. Line 9. Blank. Line 10, indented once. forward slash forward slash demonstrate post increment. Line 11, indented once. c equals 5 semicolon forward slash forward slash assign 5 to c. Line 12, indented once. print f left parenthesis double quote percent sign d back slash n double quote comma c right parenthesis semicolon forward slash forward slash print 5. Line 13, indented once. print f left parenthesis double quote percent sign d back slash n double quote comma c plus plus right parenthesis semicolon forward slash forward slash print 5 then post increment. Line 14, indented once. print f left parenthesis double quote percent sign d back slash n back slash n double quote comma c right parenthesis semicolon forward slash forward slash print 6. Lines 13 and 14 are highlighted. Line 15. Blank. Line 16, indented once. forward slash forward slash demonstrate pre increment. Line 17, indented once. c equals 5 semicolon forward slash forward slash assign 5 to c. Line 18, indented once. print f left parenthesis double quote percent sign d back slash n double quote comma c right parenthesis semicolon forward slash forward slash print 5. Line 19, indented once. print f left parenthesis double quote percent sign d back slash n double quote comma plus plus c right parenthesis semicolon forward slash forward slash pre increment then print 6. Line 20, indented once. print f left parenthesis double quote percent sign d back slash n double quote comma c right parenthesis semicolon forward slash forward slash print 6. Lines 19 and 20 are highlighted. Line 21. right brace forward slash forward slash end function main. All double forward slashes and following text are in green. Hash include, I n t, and void are in blue. All double quotes and characters between them, plus the first 5 in Line 11, are in cyan.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09" b="21250"/>
          <a:stretch/>
        </p:blipFill>
        <p:spPr>
          <a:xfrm>
            <a:off x="904349" y="1750308"/>
            <a:ext cx="7335300" cy="4168171"/>
          </a:xfrm>
          <a:prstGeom prst="rect">
            <a:avLst/>
          </a:prstGeom>
          <a:noFill/>
          <a:ln>
            <a:noFill/>
          </a:ln>
        </p:spPr>
      </p:pic>
    </p:spTree>
    <p:extLst>
      <p:ext uri="{BB962C8B-B14F-4D97-AF65-F5344CB8AC3E}">
        <p14:creationId xmlns:p14="http://schemas.microsoft.com/office/powerpoint/2010/main" val="42304331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590"/>
            <a:ext cx="8229600" cy="1066799"/>
          </a:xfrm>
        </p:spPr>
        <p:txBody>
          <a:bodyPr anchor="b"/>
          <a:lstStyle/>
          <a:p>
            <a:r>
              <a:rPr lang="en-US" dirty="0"/>
              <a:t>Figure 3.13 Preincrementing and Postincrementing </a:t>
            </a:r>
            <a:r>
              <a:rPr lang="en-US" sz="2000" b="0" dirty="0" smtClean="0"/>
              <a:t>(2 </a:t>
            </a:r>
            <a:r>
              <a:rPr lang="en-US" sz="2000" b="0" dirty="0"/>
              <a:t>of 2)</a:t>
            </a:r>
            <a:endParaRPr lang="en-US" dirty="0"/>
          </a:p>
        </p:txBody>
      </p:sp>
      <p:pic>
        <p:nvPicPr>
          <p:cNvPr id="4" name="Picture 3" descr="The code output pre incrementing has 3 lines. The lines read as follows. Line 1. 5. Line 2. 5. Line 3. 6. The code output post incrementing has 3 lines. Line 1. 5. Line 2. 6. Line 3. 6."/>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73" t="5417" r="1217" b="65833"/>
          <a:stretch/>
        </p:blipFill>
        <p:spPr>
          <a:xfrm>
            <a:off x="988317" y="2599967"/>
            <a:ext cx="7167366" cy="1629484"/>
          </a:xfrm>
          <a:prstGeom prst="rect">
            <a:avLst/>
          </a:prstGeom>
          <a:noFill/>
          <a:ln>
            <a:noFill/>
          </a:ln>
        </p:spPr>
      </p:pic>
    </p:spTree>
    <p:extLst>
      <p:ext uri="{BB962C8B-B14F-4D97-AF65-F5344CB8AC3E}">
        <p14:creationId xmlns:p14="http://schemas.microsoft.com/office/powerpoint/2010/main" val="21517143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(4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program displays the value of </a:t>
            </a:r>
            <a:r>
              <a:rPr lang="en-US" altLang="en-US" sz="2400" kern="1200" dirty="0">
                <a:solidFill>
                  <a:srgbClr val="000000"/>
                </a:solidFill>
                <a:latin typeface="Consolas" panose="020B0609020204030204" pitchFamily="49" charset="0"/>
                <a:ea typeface="+mn-ea"/>
                <a:cs typeface="+mn-cs"/>
              </a:rPr>
              <a:t>c</a:t>
            </a:r>
            <a:r>
              <a:rPr lang="en-US" altLang="en-US" sz="2400" kern="1200" dirty="0">
                <a:solidFill>
                  <a:srgbClr val="000000"/>
                </a:solidFill>
                <a:latin typeface="Arial (Body)"/>
                <a:ea typeface="+mn-ea"/>
                <a:cs typeface="+mn-cs"/>
              </a:rPr>
              <a:t> before and after the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operator is used.</a:t>
            </a:r>
          </a:p>
          <a:p>
            <a:pPr lvl="0">
              <a:tabLst/>
            </a:pPr>
            <a:r>
              <a:rPr lang="en-US" altLang="en-US" sz="2400" kern="1200" dirty="0">
                <a:solidFill>
                  <a:srgbClr val="000000"/>
                </a:solidFill>
                <a:latin typeface="Arial (Body)"/>
                <a:ea typeface="+mn-ea"/>
                <a:cs typeface="+mn-cs"/>
              </a:rPr>
              <a:t>The decrement operator </a:t>
            </a:r>
            <a:r>
              <a:rPr lang="en-US" altLang="en-US" sz="2400" kern="1200" dirty="0" smtClean="0">
                <a:solidFill>
                  <a:srgbClr val="000000"/>
                </a:solidFill>
                <a:latin typeface="Arial (Body)"/>
                <a:ea typeface="+mn-ea"/>
                <a:cs typeface="+mn-cs"/>
              </a:rPr>
              <a:t>(</a:t>
            </a:r>
            <a:r>
              <a:rPr lang="en-US" altLang="en-US" sz="2400" kern="1200" dirty="0" smtClean="0">
                <a:solidFill>
                  <a:srgbClr val="000000"/>
                </a:solidFill>
                <a:latin typeface="Consolas" panose="020B0609020204030204" pitchFamily="49" charset="0"/>
              </a:rPr>
              <a:t>−</a:t>
            </a:r>
            <a:r>
              <a:rPr lang="en-US" altLang="en-US" sz="2400" kern="1200" dirty="0" smtClean="0">
                <a:solidFill>
                  <a:srgbClr val="000000"/>
                </a:solidFill>
                <a:latin typeface="Consolas" panose="020B0609020204030204" pitchFamily="49" charset="0"/>
                <a:ea typeface="+mn-ea"/>
                <a:cs typeface="+mn-cs"/>
              </a:rPr>
              <a:t>−</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works similarly.</a:t>
            </a:r>
          </a:p>
        </p:txBody>
      </p:sp>
    </p:spTree>
    <p:extLst>
      <p:ext uri="{BB962C8B-B14F-4D97-AF65-F5344CB8AC3E}">
        <p14:creationId xmlns:p14="http://schemas.microsoft.com/office/powerpoint/2010/main" val="36321352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3.4</a:t>
            </a:r>
          </a:p>
        </p:txBody>
      </p:sp>
      <p:sp>
        <p:nvSpPr>
          <p:cNvPr id="3" name="Text Placeholder 2"/>
          <p:cNvSpPr>
            <a:spLocks noGrp="1"/>
          </p:cNvSpPr>
          <p:nvPr>
            <p:ph type="body" idx="1"/>
          </p:nvPr>
        </p:nvSpPr>
        <p:spPr/>
        <p:txBody>
          <a:bodyPr/>
          <a:lstStyle/>
          <a:p>
            <a:pPr marL="0" indent="0">
              <a:buNone/>
            </a:pPr>
            <a:r>
              <a:rPr lang="en-US" sz="2400" dirty="0">
                <a:latin typeface="+mn-lt"/>
              </a:rPr>
              <a:t>Unary operators should be placed directly next to their operands with no intervening spaces.</a:t>
            </a:r>
          </a:p>
        </p:txBody>
      </p:sp>
    </p:spTree>
    <p:extLst>
      <p:ext uri="{BB962C8B-B14F-4D97-AF65-F5344CB8AC3E}">
        <p14:creationId xmlns:p14="http://schemas.microsoft.com/office/powerpoint/2010/main" val="136820352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13"/>
            <a:ext cx="8229600" cy="1097279"/>
          </a:xfrm>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a:t>
            </a:r>
            <a:r>
              <a:rPr lang="en-US" kern="1200" dirty="0" smtClean="0">
                <a:solidFill>
                  <a:schemeClr val="tx2"/>
                </a:solidFill>
                <a:latin typeface="Times New Roman" panose="02020603050405020304" pitchFamily="18" charset="0"/>
                <a:ea typeface="+mj-ea"/>
                <a:cs typeface="Times New Roman" panose="02020603050405020304" pitchFamily="18" charset="0"/>
              </a:rPr>
              <a: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(5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10" name="Text Placeholder 9"/>
          <p:cNvSpPr>
            <a:spLocks noGrp="1"/>
          </p:cNvSpPr>
          <p:nvPr>
            <p:ph type="body" idx="1"/>
          </p:nvPr>
        </p:nvSpPr>
        <p:spPr/>
        <p:txBody>
          <a:bodyPr/>
          <a:lstStyle/>
          <a:p>
            <a:r>
              <a:rPr lang="en-US" altLang="en-US" sz="2000" dirty="0">
                <a:solidFill>
                  <a:srgbClr val="000000"/>
                </a:solidFill>
                <a:latin typeface="+mn-lt"/>
              </a:rPr>
              <a:t>The three assignment statements in </a:t>
            </a:r>
            <a:r>
              <a:rPr lang="en-US" altLang="en-US" sz="2000" dirty="0" smtClean="0">
                <a:solidFill>
                  <a:srgbClr val="000000"/>
                </a:solidFill>
                <a:latin typeface="+mn-lt"/>
              </a:rPr>
              <a:t>Figure</a:t>
            </a:r>
            <a:r>
              <a:rPr lang="en-US" altLang="en-US" sz="2000" dirty="0">
                <a:solidFill>
                  <a:srgbClr val="000000"/>
                </a:solidFill>
                <a:latin typeface="+mn-lt"/>
              </a:rPr>
              <a:t> </a:t>
            </a:r>
            <a:r>
              <a:rPr lang="en-US" altLang="en-US" sz="2000" dirty="0" smtClean="0">
                <a:solidFill>
                  <a:srgbClr val="000000"/>
                </a:solidFill>
                <a:latin typeface="+mn-lt"/>
              </a:rPr>
              <a:t>3.10</a:t>
            </a:r>
          </a:p>
          <a:p>
            <a:pPr lvl="1" indent="-284400"/>
            <a:r>
              <a:rPr lang="en-US" altLang="en-US" sz="2000" dirty="0">
                <a:solidFill>
                  <a:srgbClr val="000000"/>
                </a:solidFill>
                <a:latin typeface="+mn-lt"/>
              </a:rPr>
              <a:t> </a:t>
            </a:r>
          </a:p>
        </p:txBody>
      </p:sp>
      <p:pic>
        <p:nvPicPr>
          <p:cNvPr id="16" name="Picture 15" descr="The computer code has 3 lines. The lines read as follows. Line 1. passes equals passes plus 1 semicolon. Line 2. failures equals failures plus 1 semicolon. Line 3. student equals student plus 1 semicolon."/>
          <p:cNvPicPr>
            <a:picLocks noChangeAspect="1"/>
          </p:cNvPicPr>
          <p:nvPr/>
        </p:nvPicPr>
        <p:blipFill rotWithShape="1">
          <a:blip r:embed="rId2">
            <a:extLst>
              <a:ext uri="{28A0092B-C50C-407E-A947-70E740481C1C}">
                <a14:useLocalDpi xmlns:a14="http://schemas.microsoft.com/office/drawing/2010/main" val="0"/>
              </a:ext>
            </a:extLst>
          </a:blip>
          <a:srcRect l="6965" t="-971"/>
          <a:stretch/>
        </p:blipFill>
        <p:spPr>
          <a:xfrm>
            <a:off x="1181207" y="2113520"/>
            <a:ext cx="3261742" cy="742761"/>
          </a:xfrm>
          <a:prstGeom prst="rect">
            <a:avLst/>
          </a:prstGeom>
        </p:spPr>
      </p:pic>
      <p:sp>
        <p:nvSpPr>
          <p:cNvPr id="11" name="Content Placeholder 10"/>
          <p:cNvSpPr>
            <a:spLocks noGrp="1"/>
          </p:cNvSpPr>
          <p:nvPr>
            <p:ph sz="quarter" idx="13"/>
          </p:nvPr>
        </p:nvSpPr>
        <p:spPr>
          <a:xfrm>
            <a:off x="457200" y="2820380"/>
            <a:ext cx="8229600" cy="364411"/>
          </a:xfrm>
        </p:spPr>
        <p:txBody>
          <a:bodyPr/>
          <a:lstStyle/>
          <a:p>
            <a:pPr marL="432" indent="0">
              <a:buNone/>
            </a:pPr>
            <a:r>
              <a:rPr lang="en-US" altLang="en-US" sz="2000" dirty="0">
                <a:solidFill>
                  <a:srgbClr val="000000"/>
                </a:solidFill>
                <a:latin typeface="+mn-lt"/>
              </a:rPr>
              <a:t>can be written more concisely with </a:t>
            </a:r>
            <a:r>
              <a:rPr lang="en-US" altLang="en-US" sz="2000" b="1" dirty="0">
                <a:solidFill>
                  <a:srgbClr val="000000"/>
                </a:solidFill>
                <a:latin typeface="+mn-lt"/>
              </a:rPr>
              <a:t>assignment operators</a:t>
            </a:r>
            <a:r>
              <a:rPr lang="en-US" altLang="en-US" sz="2000" i="1" dirty="0">
                <a:solidFill>
                  <a:srgbClr val="000000"/>
                </a:solidFill>
                <a:latin typeface="+mn-lt"/>
              </a:rPr>
              <a:t> </a:t>
            </a:r>
            <a:r>
              <a:rPr lang="en-US" altLang="en-US" sz="2000" dirty="0" smtClean="0">
                <a:solidFill>
                  <a:srgbClr val="000000"/>
                </a:solidFill>
                <a:latin typeface="+mn-lt"/>
              </a:rPr>
              <a:t>as</a:t>
            </a:r>
          </a:p>
          <a:p>
            <a:pPr lvl="1"/>
            <a:r>
              <a:rPr lang="en-US" altLang="en-US" sz="2000" dirty="0">
                <a:solidFill>
                  <a:srgbClr val="000000"/>
                </a:solidFill>
                <a:latin typeface="+mn-lt"/>
              </a:rPr>
              <a:t> </a:t>
            </a:r>
          </a:p>
        </p:txBody>
      </p:sp>
      <p:pic>
        <p:nvPicPr>
          <p:cNvPr id="17" name="Picture 16" descr="The computer code has 3 lines. The lines read as follows. Line 1. passes plus equals 1 semicolon. Line 2. failures plus equals 1 semicolon. Line 3. student plus equals 1 semicolon."/>
          <p:cNvPicPr>
            <a:picLocks noChangeAspect="1"/>
          </p:cNvPicPr>
          <p:nvPr/>
        </p:nvPicPr>
        <p:blipFill rotWithShape="1">
          <a:blip r:embed="rId3">
            <a:extLst>
              <a:ext uri="{28A0092B-C50C-407E-A947-70E740481C1C}">
                <a14:useLocalDpi xmlns:a14="http://schemas.microsoft.com/office/drawing/2010/main" val="0"/>
              </a:ext>
            </a:extLst>
          </a:blip>
          <a:srcRect l="11531" t="-6918"/>
          <a:stretch/>
        </p:blipFill>
        <p:spPr>
          <a:xfrm>
            <a:off x="1170792" y="3285079"/>
            <a:ext cx="1932974" cy="795613"/>
          </a:xfrm>
          <a:prstGeom prst="rect">
            <a:avLst/>
          </a:prstGeom>
        </p:spPr>
      </p:pic>
      <p:sp>
        <p:nvSpPr>
          <p:cNvPr id="12" name="Content Placeholder 11"/>
          <p:cNvSpPr>
            <a:spLocks noGrp="1"/>
          </p:cNvSpPr>
          <p:nvPr>
            <p:ph sz="quarter" idx="14"/>
          </p:nvPr>
        </p:nvSpPr>
        <p:spPr>
          <a:xfrm>
            <a:off x="454025" y="3990752"/>
            <a:ext cx="8232775" cy="466927"/>
          </a:xfrm>
        </p:spPr>
        <p:txBody>
          <a:bodyPr/>
          <a:lstStyle/>
          <a:p>
            <a:pPr marL="432" indent="0">
              <a:buNone/>
            </a:pPr>
            <a:r>
              <a:rPr lang="en-US" altLang="en-US" sz="2000" dirty="0">
                <a:solidFill>
                  <a:srgbClr val="000000"/>
                </a:solidFill>
                <a:latin typeface="+mn-lt"/>
              </a:rPr>
              <a:t>with </a:t>
            </a:r>
            <a:r>
              <a:rPr lang="en-US" altLang="en-US" sz="2000" b="1" dirty="0">
                <a:solidFill>
                  <a:srgbClr val="000000"/>
                </a:solidFill>
                <a:latin typeface="+mn-lt"/>
              </a:rPr>
              <a:t>preincrement</a:t>
            </a:r>
            <a:r>
              <a:rPr lang="en-US" altLang="en-US" sz="2000" i="1" dirty="0">
                <a:solidFill>
                  <a:srgbClr val="000000"/>
                </a:solidFill>
                <a:latin typeface="+mn-lt"/>
              </a:rPr>
              <a:t> </a:t>
            </a:r>
            <a:r>
              <a:rPr lang="en-US" altLang="en-US" sz="2000" b="1" dirty="0">
                <a:solidFill>
                  <a:srgbClr val="000000"/>
                </a:solidFill>
                <a:latin typeface="+mn-lt"/>
              </a:rPr>
              <a:t>operators</a:t>
            </a:r>
            <a:r>
              <a:rPr lang="en-US" altLang="en-US" sz="2000" i="1" dirty="0">
                <a:solidFill>
                  <a:srgbClr val="000000"/>
                </a:solidFill>
                <a:latin typeface="+mn-lt"/>
              </a:rPr>
              <a:t> </a:t>
            </a:r>
            <a:r>
              <a:rPr lang="en-US" altLang="en-US" sz="2000" dirty="0" smtClean="0">
                <a:solidFill>
                  <a:srgbClr val="000000"/>
                </a:solidFill>
                <a:latin typeface="+mn-lt"/>
              </a:rPr>
              <a:t>as</a:t>
            </a:r>
          </a:p>
          <a:p>
            <a:pPr lvl="1"/>
            <a:r>
              <a:rPr lang="en-US" altLang="en-US" sz="2000" dirty="0">
                <a:solidFill>
                  <a:srgbClr val="000000"/>
                </a:solidFill>
                <a:latin typeface="+mn-lt"/>
              </a:rPr>
              <a:t> </a:t>
            </a:r>
          </a:p>
        </p:txBody>
      </p:sp>
      <p:pic>
        <p:nvPicPr>
          <p:cNvPr id="18" name="Picture 17" descr="The computer code has 3 lines. The lines read as follows. Line 1. plus plus passes semicolon. Line 2. plus plus failures semicolon. Line 3. plus plus student semicolon."/>
          <p:cNvPicPr>
            <a:picLocks noChangeAspect="1"/>
          </p:cNvPicPr>
          <p:nvPr/>
        </p:nvPicPr>
        <p:blipFill rotWithShape="1">
          <a:blip r:embed="rId4">
            <a:extLst>
              <a:ext uri="{28A0092B-C50C-407E-A947-70E740481C1C}">
                <a14:useLocalDpi xmlns:a14="http://schemas.microsoft.com/office/drawing/2010/main" val="0"/>
              </a:ext>
            </a:extLst>
          </a:blip>
          <a:srcRect l="13336" t="-8138"/>
          <a:stretch/>
        </p:blipFill>
        <p:spPr>
          <a:xfrm>
            <a:off x="1137866" y="4532629"/>
            <a:ext cx="1583338" cy="793799"/>
          </a:xfrm>
          <a:prstGeom prst="rect">
            <a:avLst/>
          </a:prstGeom>
        </p:spPr>
      </p:pic>
      <p:sp>
        <p:nvSpPr>
          <p:cNvPr id="13" name="Content Placeholder 12"/>
          <p:cNvSpPr>
            <a:spLocks noGrp="1"/>
          </p:cNvSpPr>
          <p:nvPr>
            <p:ph sz="quarter" idx="15"/>
          </p:nvPr>
        </p:nvSpPr>
        <p:spPr>
          <a:xfrm>
            <a:off x="457200" y="5205360"/>
            <a:ext cx="8229600" cy="314034"/>
          </a:xfrm>
        </p:spPr>
        <p:txBody>
          <a:bodyPr/>
          <a:lstStyle/>
          <a:p>
            <a:pPr marL="0" indent="0">
              <a:buNone/>
            </a:pPr>
            <a:r>
              <a:rPr lang="en-US" altLang="en-US" sz="2000" dirty="0">
                <a:solidFill>
                  <a:srgbClr val="000000"/>
                </a:solidFill>
                <a:latin typeface="+mn-lt"/>
              </a:rPr>
              <a:t>or with </a:t>
            </a:r>
            <a:r>
              <a:rPr lang="en-US" altLang="en-US" sz="2000" b="1" dirty="0">
                <a:solidFill>
                  <a:srgbClr val="000000"/>
                </a:solidFill>
                <a:latin typeface="+mn-lt"/>
              </a:rPr>
              <a:t>postincrement</a:t>
            </a:r>
            <a:r>
              <a:rPr lang="en-US" altLang="en-US" sz="2000" i="1" dirty="0">
                <a:solidFill>
                  <a:srgbClr val="000000"/>
                </a:solidFill>
                <a:latin typeface="+mn-lt"/>
              </a:rPr>
              <a:t> </a:t>
            </a:r>
            <a:r>
              <a:rPr lang="en-US" altLang="en-US" sz="2000" b="1" dirty="0">
                <a:solidFill>
                  <a:srgbClr val="000000"/>
                </a:solidFill>
                <a:latin typeface="+mn-lt"/>
              </a:rPr>
              <a:t>operators</a:t>
            </a:r>
            <a:r>
              <a:rPr lang="en-US" altLang="en-US" sz="2000" i="1" dirty="0">
                <a:solidFill>
                  <a:srgbClr val="000000"/>
                </a:solidFill>
                <a:latin typeface="+mn-lt"/>
              </a:rPr>
              <a:t> </a:t>
            </a:r>
            <a:r>
              <a:rPr lang="en-US" altLang="en-US" sz="2000" dirty="0" smtClean="0">
                <a:solidFill>
                  <a:srgbClr val="000000"/>
                </a:solidFill>
                <a:latin typeface="+mn-lt"/>
              </a:rPr>
              <a:t>as</a:t>
            </a:r>
          </a:p>
          <a:p>
            <a:pPr lvl="1"/>
            <a:r>
              <a:rPr lang="en-US" altLang="en-US" sz="2000" dirty="0">
                <a:solidFill>
                  <a:srgbClr val="000000"/>
                </a:solidFill>
                <a:latin typeface="+mn-lt"/>
              </a:rPr>
              <a:t> </a:t>
            </a:r>
          </a:p>
        </p:txBody>
      </p:sp>
      <p:pic>
        <p:nvPicPr>
          <p:cNvPr id="19" name="Picture 18" descr="The computer code has 3 lines. The lines read as follows. Line 1. passes plus plus semicolon. Line 2. failures plus plus semicolon. Line 3. student plus plus semicolon."/>
          <p:cNvPicPr>
            <a:picLocks noChangeAspect="1"/>
          </p:cNvPicPr>
          <p:nvPr/>
        </p:nvPicPr>
        <p:blipFill rotWithShape="1">
          <a:blip r:embed="rId5">
            <a:extLst>
              <a:ext uri="{28A0092B-C50C-407E-A947-70E740481C1C}">
                <a14:useLocalDpi xmlns:a14="http://schemas.microsoft.com/office/drawing/2010/main" val="0"/>
              </a:ext>
            </a:extLst>
          </a:blip>
          <a:srcRect l="14878" t="-11695" b="1"/>
          <a:stretch/>
        </p:blipFill>
        <p:spPr>
          <a:xfrm>
            <a:off x="1215572" y="5703415"/>
            <a:ext cx="1427925" cy="752830"/>
          </a:xfrm>
          <a:prstGeom prst="rect">
            <a:avLst/>
          </a:prstGeom>
        </p:spPr>
      </p:pic>
    </p:spTree>
    <p:extLst>
      <p:ext uri="{BB962C8B-B14F-4D97-AF65-F5344CB8AC3E}">
        <p14:creationId xmlns:p14="http://schemas.microsoft.com/office/powerpoint/2010/main" val="17131919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(6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It’s important to note here that when incrementing or decrementing a variable in a statement by itself, the preincrement and postincrement forms have the </a:t>
            </a:r>
            <a:r>
              <a:rPr lang="en-US" altLang="en-US" sz="2400" b="1" kern="1200" dirty="0">
                <a:solidFill>
                  <a:srgbClr val="000000"/>
                </a:solidFill>
                <a:latin typeface="Arial (Body)"/>
                <a:ea typeface="+mn-ea"/>
                <a:cs typeface="+mn-cs"/>
              </a:rPr>
              <a:t>same </a:t>
            </a:r>
            <a:r>
              <a:rPr lang="en-US" altLang="en-US" sz="2400" kern="1200" dirty="0">
                <a:solidFill>
                  <a:srgbClr val="000000"/>
                </a:solidFill>
                <a:latin typeface="Arial (Body)"/>
                <a:ea typeface="+mn-ea"/>
                <a:cs typeface="+mn-cs"/>
              </a:rPr>
              <a:t>effect.</a:t>
            </a:r>
          </a:p>
        </p:txBody>
      </p:sp>
    </p:spTree>
    <p:extLst>
      <p:ext uri="{BB962C8B-B14F-4D97-AF65-F5344CB8AC3E}">
        <p14:creationId xmlns:p14="http://schemas.microsoft.com/office/powerpoint/2010/main" val="42485969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(7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It’s only when a variable appears in the context of a larger expression that preincrementing and postincrementing have </a:t>
            </a:r>
            <a:r>
              <a:rPr lang="en-US" altLang="en-US" sz="2400" b="1" kern="1200" dirty="0">
                <a:solidFill>
                  <a:srgbClr val="000000"/>
                </a:solidFill>
                <a:latin typeface="Arial (Body)"/>
                <a:ea typeface="+mn-ea"/>
                <a:cs typeface="+mn-cs"/>
              </a:rPr>
              <a:t>different</a:t>
            </a:r>
            <a:r>
              <a:rPr lang="en-US" altLang="en-US" sz="2400" kern="1200" dirty="0">
                <a:solidFill>
                  <a:srgbClr val="000000"/>
                </a:solidFill>
                <a:latin typeface="Arial (Body)"/>
                <a:ea typeface="+mn-ea"/>
                <a:cs typeface="+mn-cs"/>
              </a:rPr>
              <a:t> effects (and similarly for predecrementing and postdecrementing).</a:t>
            </a:r>
          </a:p>
          <a:p>
            <a:pPr lvl="0">
              <a:tabLst/>
            </a:pPr>
            <a:r>
              <a:rPr lang="en-US" altLang="en-US" sz="2400" kern="1200" dirty="0">
                <a:solidFill>
                  <a:srgbClr val="000000"/>
                </a:solidFill>
                <a:latin typeface="Arial (Body)"/>
                <a:ea typeface="+mn-ea"/>
                <a:cs typeface="+mn-cs"/>
              </a:rPr>
              <a:t>Of the expressions we’ve studied thus far, only a simple variable name may be used as the operand of an increment or decrement operator.</a:t>
            </a:r>
          </a:p>
        </p:txBody>
      </p:sp>
    </p:spTree>
    <p:extLst>
      <p:ext uri="{BB962C8B-B14F-4D97-AF65-F5344CB8AC3E}">
        <p14:creationId xmlns:p14="http://schemas.microsoft.com/office/powerpoint/2010/main" val="429319865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3.8</a:t>
            </a:r>
          </a:p>
        </p:txBody>
      </p:sp>
      <p:sp>
        <p:nvSpPr>
          <p:cNvPr id="5" name="Text Placeholder 4"/>
          <p:cNvSpPr>
            <a:spLocks noGrp="1"/>
          </p:cNvSpPr>
          <p:nvPr>
            <p:ph type="body" idx="1"/>
          </p:nvPr>
        </p:nvSpPr>
        <p:spPr/>
        <p:txBody>
          <a:bodyPr/>
          <a:lstStyle/>
          <a:p>
            <a:pPr marL="0" indent="0">
              <a:buNone/>
            </a:pPr>
            <a:r>
              <a:rPr lang="en-US" sz="2400" dirty="0">
                <a:latin typeface="+mn-lt"/>
              </a:rPr>
              <a:t>Attempting to use the increment or decrement operator on an expression other than a </a:t>
            </a:r>
            <a:r>
              <a:rPr lang="en-US" sz="2400" dirty="0" smtClean="0">
                <a:latin typeface="+mn-lt"/>
              </a:rPr>
              <a:t>simple variable </a:t>
            </a:r>
            <a:r>
              <a:rPr lang="en-US" sz="2400" dirty="0">
                <a:latin typeface="+mn-lt"/>
              </a:rPr>
              <a:t>name is a syntax error, e.g., </a:t>
            </a:r>
            <a:r>
              <a:rPr lang="en-US" sz="2400" dirty="0" smtClean="0">
                <a:latin typeface="+mn-lt"/>
              </a:rPr>
              <a:t>writing</a:t>
            </a:r>
            <a:endParaRPr lang="en-US" sz="2400" dirty="0">
              <a:latin typeface="+mn-lt"/>
            </a:endParaRPr>
          </a:p>
        </p:txBody>
      </p:sp>
      <p:graphicFrame>
        <p:nvGraphicFramePr>
          <p:cNvPr id="2" name="Object 1" descr="Plus = left parenthesis x +  right parenthesis."/>
          <p:cNvGraphicFramePr>
            <a:graphicFrameLocks noChangeAspect="1"/>
          </p:cNvGraphicFramePr>
          <p:nvPr>
            <p:extLst>
              <p:ext uri="{D42A27DB-BD31-4B8C-83A1-F6EECF244321}">
                <p14:modId xmlns:p14="http://schemas.microsoft.com/office/powerpoint/2010/main" val="1961813137"/>
              </p:ext>
            </p:extLst>
          </p:nvPr>
        </p:nvGraphicFramePr>
        <p:xfrm>
          <a:off x="3971862" y="2383219"/>
          <a:ext cx="1473230" cy="535717"/>
        </p:xfrm>
        <a:graphic>
          <a:graphicData uri="http://schemas.openxmlformats.org/presentationml/2006/ole">
            <mc:AlternateContent xmlns:mc="http://schemas.openxmlformats.org/markup-compatibility/2006">
              <mc:Choice xmlns:v="urn:schemas-microsoft-com:vml" Requires="v">
                <p:oleObj spid="_x0000_s6198" name="Equation" r:id="rId3" imgW="698400" imgH="253800" progId="Equation.DSMT4">
                  <p:embed/>
                </p:oleObj>
              </mc:Choice>
              <mc:Fallback>
                <p:oleObj name="Equation" r:id="rId3" imgW="698400" imgH="253800" progId="Equation.DSMT4">
                  <p:embed/>
                  <p:pic>
                    <p:nvPicPr>
                      <p:cNvPr id="0" name=""/>
                      <p:cNvPicPr/>
                      <p:nvPr/>
                    </p:nvPicPr>
                    <p:blipFill>
                      <a:blip r:embed="rId4"/>
                      <a:stretch>
                        <a:fillRect/>
                      </a:stretch>
                    </p:blipFill>
                    <p:spPr>
                      <a:xfrm>
                        <a:off x="3971862" y="2383219"/>
                        <a:ext cx="1473230" cy="535717"/>
                      </a:xfrm>
                      <a:prstGeom prst="rect">
                        <a:avLst/>
                      </a:prstGeom>
                    </p:spPr>
                  </p:pic>
                </p:oleObj>
              </mc:Fallback>
            </mc:AlternateContent>
          </a:graphicData>
        </a:graphic>
      </p:graphicFrame>
    </p:spTree>
    <p:extLst>
      <p:ext uri="{BB962C8B-B14F-4D97-AF65-F5344CB8AC3E}">
        <p14:creationId xmlns:p14="http://schemas.microsoft.com/office/powerpoint/2010/main" val="7021819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3.7</a:t>
            </a:r>
          </a:p>
        </p:txBody>
      </p:sp>
      <p:sp>
        <p:nvSpPr>
          <p:cNvPr id="5" name="Text Placeholder 4"/>
          <p:cNvSpPr>
            <a:spLocks noGrp="1"/>
          </p:cNvSpPr>
          <p:nvPr>
            <p:ph type="body" idx="1"/>
          </p:nvPr>
        </p:nvSpPr>
        <p:spPr/>
        <p:txBody>
          <a:bodyPr/>
          <a:lstStyle/>
          <a:p>
            <a:pPr marL="0" indent="0">
              <a:buNone/>
            </a:pPr>
            <a:r>
              <a:rPr lang="en-US" sz="2400" dirty="0">
                <a:latin typeface="+mn-lt"/>
              </a:rPr>
              <a:t>C generally does not specify the order in which an operator’s operands will be </a:t>
            </a:r>
            <a:r>
              <a:rPr lang="en-US" sz="2400" dirty="0" smtClean="0">
                <a:latin typeface="+mn-lt"/>
              </a:rPr>
              <a:t>evaluated (although </a:t>
            </a:r>
            <a:r>
              <a:rPr lang="en-US" sz="2400" dirty="0">
                <a:latin typeface="+mn-lt"/>
              </a:rPr>
              <a:t>we’ll see exceptions to this for a few operators in Chapter 4). Therefore </a:t>
            </a:r>
            <a:r>
              <a:rPr lang="en-US" sz="2400" dirty="0" smtClean="0">
                <a:latin typeface="+mn-lt"/>
              </a:rPr>
              <a:t>you should </a:t>
            </a:r>
            <a:r>
              <a:rPr lang="en-US" sz="2400" dirty="0">
                <a:latin typeface="+mn-lt"/>
              </a:rPr>
              <a:t>use increment or decrement operators only in statements in which one variable </a:t>
            </a:r>
            <a:r>
              <a:rPr lang="en-US" sz="2400" dirty="0" smtClean="0">
                <a:latin typeface="+mn-lt"/>
              </a:rPr>
              <a:t>is incremented </a:t>
            </a:r>
            <a:r>
              <a:rPr lang="en-US" sz="2400" dirty="0">
                <a:latin typeface="+mn-lt"/>
              </a:rPr>
              <a:t>or decremented by itself.</a:t>
            </a:r>
          </a:p>
        </p:txBody>
      </p:sp>
    </p:spTree>
    <p:extLst>
      <p:ext uri="{BB962C8B-B14F-4D97-AF65-F5344CB8AC3E}">
        <p14:creationId xmlns:p14="http://schemas.microsoft.com/office/powerpoint/2010/main" val="1187047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(3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results were impressive, as software development groups reported reduced development times, more frequent on-time delivery of systems and more frequent within-budget completion of software projects.</a:t>
            </a:r>
          </a:p>
          <a:p>
            <a:pPr lvl="0">
              <a:tabLst/>
              <a:defRPr/>
            </a:pPr>
            <a:r>
              <a:rPr lang="en-US" altLang="en-US" sz="2400" kern="1200" dirty="0">
                <a:solidFill>
                  <a:srgbClr val="000000"/>
                </a:solidFill>
                <a:latin typeface="Arial (Body)"/>
                <a:ea typeface="+mn-ea"/>
                <a:cs typeface="+mn-cs"/>
              </a:rPr>
              <a:t>Programs produced with structured techniques were clearer, easier to debug and modify and more likely to be bug free in the first place.</a:t>
            </a:r>
          </a:p>
          <a:p>
            <a:pPr lvl="0">
              <a:tabLst/>
              <a:defRPr/>
            </a:pPr>
            <a:r>
              <a:rPr lang="en-US" altLang="en-US" sz="2400" kern="1200" dirty="0">
                <a:solidFill>
                  <a:srgbClr val="000000"/>
                </a:solidFill>
                <a:latin typeface="Arial (Body)"/>
                <a:ea typeface="+mn-ea"/>
                <a:cs typeface="+mn-cs"/>
              </a:rPr>
              <a:t>Research had demonstrated that all programs could be written in terms of only three </a:t>
            </a:r>
            <a:r>
              <a:rPr lang="en-US" altLang="en-US" sz="2400" b="1" kern="1200" dirty="0">
                <a:solidFill>
                  <a:srgbClr val="000000"/>
                </a:solidFill>
                <a:latin typeface="Arial (Body)"/>
                <a:ea typeface="+mn-ea"/>
                <a:cs typeface="+mn-cs"/>
              </a:rPr>
              <a:t>control structures</a:t>
            </a:r>
            <a:r>
              <a:rPr lang="en-US" altLang="en-US" sz="2400" kern="1200" dirty="0">
                <a:solidFill>
                  <a:srgbClr val="000000"/>
                </a:solidFill>
                <a:latin typeface="Arial (Body)"/>
                <a:ea typeface="+mn-ea"/>
                <a:cs typeface="+mn-cs"/>
              </a:rPr>
              <a:t>, namely the </a:t>
            </a:r>
            <a:r>
              <a:rPr lang="en-US" altLang="en-US" sz="2400" b="1" kern="1200" dirty="0">
                <a:solidFill>
                  <a:srgbClr val="000000"/>
                </a:solidFill>
                <a:latin typeface="Arial (Body)"/>
                <a:ea typeface="+mn-ea"/>
                <a:cs typeface="+mn-cs"/>
              </a:rPr>
              <a:t>sequence structure</a:t>
            </a:r>
            <a:r>
              <a:rPr lang="en-US" altLang="en-US" sz="2400" kern="1200" dirty="0">
                <a:solidFill>
                  <a:srgbClr val="000000"/>
                </a:solidFill>
                <a:latin typeface="Arial (Body)"/>
                <a:ea typeface="+mn-ea"/>
                <a:cs typeface="+mn-cs"/>
              </a:rPr>
              <a:t>, the </a:t>
            </a:r>
            <a:r>
              <a:rPr lang="en-US" altLang="en-US" sz="2400" b="1" kern="1200" dirty="0">
                <a:solidFill>
                  <a:srgbClr val="000000"/>
                </a:solidFill>
                <a:latin typeface="Arial (Body)"/>
                <a:ea typeface="+mn-ea"/>
                <a:cs typeface="+mn-cs"/>
              </a:rPr>
              <a:t>selection structure</a:t>
            </a:r>
            <a:r>
              <a:rPr lang="en-US" altLang="en-US" sz="2400" kern="1200" dirty="0">
                <a:solidFill>
                  <a:srgbClr val="000000"/>
                </a:solidFill>
                <a:latin typeface="Arial (Body)"/>
                <a:ea typeface="+mn-ea"/>
                <a:cs typeface="+mn-cs"/>
              </a:rPr>
              <a:t> and the </a:t>
            </a:r>
            <a:r>
              <a:rPr lang="en-US" altLang="en-US" sz="2400" b="1" kern="1200" dirty="0">
                <a:solidFill>
                  <a:srgbClr val="000000"/>
                </a:solidFill>
                <a:latin typeface="Arial (Body)"/>
                <a:ea typeface="+mn-ea"/>
                <a:cs typeface="+mn-cs"/>
              </a:rPr>
              <a:t>iteration structure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9770090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a:spcBef>
                <a:spcPct val="0"/>
              </a:spcBef>
              <a:buClrTx/>
              <a:defRPr/>
            </a:pPr>
            <a:r>
              <a:rPr lang="en-US" sz="3000" kern="1200" dirty="0" smtClean="0">
                <a:solidFill>
                  <a:schemeClr val="tx2"/>
                </a:solidFill>
                <a:latin typeface="Times New Roman" panose="02020603050405020304" pitchFamily="18" charset="0"/>
                <a:ea typeface="+mj-ea"/>
                <a:cs typeface="Times New Roman" panose="02020603050405020304" pitchFamily="18" charset="0"/>
              </a:rPr>
              <a:t>3.12 Increment and Decrement Operators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(8 of 8)</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39756"/>
          </a:xfrm>
        </p:spPr>
        <p:txBody>
          <a:bodyPr wrap="square" lIns="91425" tIns="91425" rIns="91425" bIns="91425">
            <a:spAutoFit/>
          </a:bodyPr>
          <a:lstStyle/>
          <a:p>
            <a:pPr lvl="0">
              <a:tabLst/>
            </a:pPr>
            <a:r>
              <a:rPr lang="en-US" altLang="en-US" sz="2000" kern="1200" dirty="0" smtClean="0">
                <a:solidFill>
                  <a:srgbClr val="000000"/>
                </a:solidFill>
                <a:latin typeface="Arial (Body)"/>
                <a:ea typeface="+mn-ea"/>
                <a:cs typeface="+mn-cs"/>
              </a:rPr>
              <a:t>Figure 3.14 lists the precedence and associativity of the operators introduced to this point.</a:t>
            </a:r>
          </a:p>
          <a:p>
            <a:pPr lvl="0">
              <a:tabLst/>
            </a:pPr>
            <a:r>
              <a:rPr lang="en-US" altLang="en-US" sz="2000" kern="1200" dirty="0" smtClean="0">
                <a:solidFill>
                  <a:srgbClr val="000000"/>
                </a:solidFill>
                <a:latin typeface="Arial (Body)"/>
                <a:ea typeface="+mn-ea"/>
                <a:cs typeface="+mn-cs"/>
              </a:rPr>
              <a:t>The operators are shown top to bottom in decreasing order of precedence.</a:t>
            </a:r>
          </a:p>
          <a:p>
            <a:pPr lvl="0">
              <a:tabLst/>
            </a:pPr>
            <a:r>
              <a:rPr lang="en-US" altLang="en-US" sz="2000" kern="1200" dirty="0" smtClean="0">
                <a:solidFill>
                  <a:srgbClr val="000000"/>
                </a:solidFill>
                <a:latin typeface="Arial (Body)"/>
                <a:ea typeface="+mn-ea"/>
                <a:cs typeface="+mn-cs"/>
              </a:rPr>
              <a:t>The second column indicates the associativity of the operators at each level of precedence.</a:t>
            </a:r>
          </a:p>
          <a:p>
            <a:pPr lvl="0">
              <a:tabLst/>
            </a:pPr>
            <a:r>
              <a:rPr lang="en-US" altLang="en-US" sz="2000" kern="1200" dirty="0" smtClean="0">
                <a:solidFill>
                  <a:srgbClr val="000000"/>
                </a:solidFill>
                <a:latin typeface="Arial (Body)"/>
                <a:ea typeface="+mn-ea"/>
                <a:cs typeface="+mn-cs"/>
              </a:rPr>
              <a:t>Notice that the conditional operator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the unary operators increment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decrement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plus (</a:t>
            </a:r>
            <a:r>
              <a:rPr lang="en-US" altLang="en-US" sz="2000" b="1"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minus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and casts, and the assignment operators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t>
            </a:r>
            <a:r>
              <a:rPr lang="en-US" altLang="en-US" sz="20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Arial (Body)"/>
                <a:ea typeface="+mn-ea"/>
                <a:cs typeface="+mn-cs"/>
              </a:rPr>
              <a:t>and </a:t>
            </a:r>
            <a:r>
              <a:rPr lang="en-US" altLang="en-US" sz="2000" kern="1200" dirty="0" smtClean="0">
                <a:solidFill>
                  <a:srgbClr val="000000"/>
                </a:solidFill>
                <a:latin typeface="Consolas" panose="020B0609020204030204" pitchFamily="49" charset="0"/>
                <a:ea typeface="+mn-ea"/>
                <a:cs typeface="+mn-cs"/>
              </a:rPr>
              <a:t>%=</a:t>
            </a:r>
            <a:r>
              <a:rPr lang="en-US" altLang="en-US" sz="2000" kern="1200" dirty="0" smtClean="0">
                <a:solidFill>
                  <a:srgbClr val="000000"/>
                </a:solidFill>
                <a:latin typeface="Arial (Body)"/>
                <a:ea typeface="+mn-ea"/>
                <a:cs typeface="+mn-cs"/>
              </a:rPr>
              <a:t> associate from right to left.</a:t>
            </a:r>
          </a:p>
          <a:p>
            <a:pPr lvl="0">
              <a:tabLst/>
            </a:pPr>
            <a:r>
              <a:rPr lang="en-US" altLang="en-US" sz="2000" kern="1200" dirty="0" smtClean="0">
                <a:solidFill>
                  <a:srgbClr val="000000"/>
                </a:solidFill>
                <a:latin typeface="Arial (Body)"/>
                <a:ea typeface="+mn-ea"/>
                <a:cs typeface="+mn-cs"/>
              </a:rPr>
              <a:t>The third column names the various groups of operators.</a:t>
            </a:r>
          </a:p>
          <a:p>
            <a:pPr lvl="0">
              <a:tabLst/>
            </a:pPr>
            <a:r>
              <a:rPr lang="en-US" altLang="en-US" sz="2000" kern="1200" dirty="0" smtClean="0">
                <a:solidFill>
                  <a:srgbClr val="000000"/>
                </a:solidFill>
                <a:latin typeface="Arial (Body)"/>
                <a:ea typeface="+mn-ea"/>
                <a:cs typeface="+mn-cs"/>
              </a:rPr>
              <a:t>All other operators in Figure 3.14 associate from left to right.</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28286719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smtClean="0"/>
              <a:t>Figure 3.14 Precedence and associativity of the operators encountered so far in the text</a:t>
            </a:r>
            <a:endParaRPr lang="en-US" sz="3000" dirty="0"/>
          </a:p>
        </p:txBody>
      </p:sp>
      <p:graphicFrame>
        <p:nvGraphicFramePr>
          <p:cNvPr id="3" name="Table 2"/>
          <p:cNvGraphicFramePr>
            <a:graphicFrameLocks noGrp="1"/>
          </p:cNvGraphicFramePr>
          <p:nvPr>
            <p:extLst>
              <p:ext uri="{D42A27DB-BD31-4B8C-83A1-F6EECF244321}">
                <p14:modId xmlns:p14="http://schemas.microsoft.com/office/powerpoint/2010/main" val="3202098572"/>
              </p:ext>
            </p:extLst>
          </p:nvPr>
        </p:nvGraphicFramePr>
        <p:xfrm>
          <a:off x="614150" y="2062215"/>
          <a:ext cx="7683690" cy="3944168"/>
        </p:xfrm>
        <a:graphic>
          <a:graphicData uri="http://schemas.openxmlformats.org/drawingml/2006/table">
            <a:tbl>
              <a:tblPr firstRow="1" bandRow="1">
                <a:tableStyleId>{40F9630F-82C1-40B7-BC3A-925EFCFF5E92}</a:tableStyleId>
              </a:tblPr>
              <a:tblGrid>
                <a:gridCol w="4012441">
                  <a:extLst>
                    <a:ext uri="{9D8B030D-6E8A-4147-A177-3AD203B41FA5}">
                      <a16:colId xmlns:a16="http://schemas.microsoft.com/office/drawing/2014/main" val="3397661001"/>
                    </a:ext>
                  </a:extLst>
                </a:gridCol>
                <a:gridCol w="1856096">
                  <a:extLst>
                    <a:ext uri="{9D8B030D-6E8A-4147-A177-3AD203B41FA5}">
                      <a16:colId xmlns:a16="http://schemas.microsoft.com/office/drawing/2014/main" val="16614456"/>
                    </a:ext>
                  </a:extLst>
                </a:gridCol>
                <a:gridCol w="1815153">
                  <a:extLst>
                    <a:ext uri="{9D8B030D-6E8A-4147-A177-3AD203B41FA5}">
                      <a16:colId xmlns:a16="http://schemas.microsoft.com/office/drawing/2014/main" val="1068167805"/>
                    </a:ext>
                  </a:extLst>
                </a:gridCol>
              </a:tblGrid>
              <a:tr h="424441">
                <a:tc>
                  <a:txBody>
                    <a:bodyPr/>
                    <a:lstStyle/>
                    <a:p>
                      <a:r>
                        <a:rPr lang="en-US" sz="2000" b="1" i="0" u="none" strike="noStrike" cap="none" baseline="0" dirty="0" smtClean="0">
                          <a:solidFill>
                            <a:schemeClr val="dk1"/>
                          </a:solidFill>
                          <a:latin typeface="+mn-lt"/>
                          <a:ea typeface="Arial"/>
                          <a:cs typeface="Arial"/>
                          <a:sym typeface="Arial"/>
                        </a:rPr>
                        <a:t>Operators</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Associativity</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Type</a:t>
                      </a:r>
                      <a:endParaRPr lang="en-US" sz="2000" b="1"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8378534"/>
                  </a:ext>
                </a:extLst>
              </a:tr>
              <a:tr h="424441">
                <a:tc>
                  <a:txBody>
                    <a:bodyPr/>
                    <a:lstStyle/>
                    <a:p>
                      <a:pPr algn="l" fontAlgn="t"/>
                      <a:r>
                        <a:rPr lang="en-US" sz="1000" b="0" i="0" u="none" strike="noStrike" dirty="0">
                          <a:solidFill>
                            <a:schemeClr val="bg1"/>
                          </a:solidFill>
                          <a:effectLst/>
                          <a:latin typeface="+mn-lt"/>
                        </a:rPr>
                        <a:t>Plus + left parenthesis postfix right parenthesis hyphen hyphen left parenthesis postfix right parenthesis.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right to left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postfix</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095643"/>
                  </a:ext>
                </a:extLst>
              </a:tr>
              <a:tr h="424441">
                <a:tc>
                  <a:txBody>
                    <a:bodyPr/>
                    <a:lstStyle/>
                    <a:p>
                      <a:pPr algn="l" fontAlgn="t"/>
                      <a:r>
                        <a:rPr lang="en-US" sz="1000" b="0" i="0" u="none" strike="noStrike" dirty="0">
                          <a:solidFill>
                            <a:schemeClr val="bg1"/>
                          </a:solidFill>
                          <a:effectLst/>
                          <a:latin typeface="+mn-lt"/>
                        </a:rPr>
                        <a:t>Plus hyphen left parenthesis type right parenthesis + + left parenthesis prefix right parenthesis hyphen hyphen left parenthesis prefix right parenthesis.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right to left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unary</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453332"/>
                  </a:ext>
                </a:extLst>
              </a:tr>
              <a:tr h="424441">
                <a:tc>
                  <a:txBody>
                    <a:bodyPr/>
                    <a:lstStyle/>
                    <a:p>
                      <a:pPr algn="l" fontAlgn="t"/>
                      <a:r>
                        <a:rPr lang="en-US" sz="1000" b="0" i="0" u="none" strike="noStrike" dirty="0">
                          <a:solidFill>
                            <a:schemeClr val="bg1"/>
                          </a:solidFill>
                          <a:effectLst/>
                          <a:latin typeface="+mn-lt"/>
                        </a:rPr>
                        <a:t>Asterisk forward slash percent.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left to right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multiplicative</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876537"/>
                  </a:ext>
                </a:extLst>
              </a:tr>
              <a:tr h="424441">
                <a:tc>
                  <a:txBody>
                    <a:bodyPr/>
                    <a:lstStyle/>
                    <a:p>
                      <a:pPr algn="l" fontAlgn="t"/>
                      <a:r>
                        <a:rPr lang="en-US" sz="1000" b="0" i="0" u="none" strike="noStrike" dirty="0">
                          <a:solidFill>
                            <a:schemeClr val="bg1"/>
                          </a:solidFill>
                          <a:effectLst/>
                          <a:latin typeface="+mn-lt"/>
                        </a:rPr>
                        <a:t>Plus </a:t>
                      </a:r>
                      <a:r>
                        <a:rPr lang="en-US" sz="1000" b="0" i="0" u="none" strike="noStrike" dirty="0" smtClean="0">
                          <a:solidFill>
                            <a:schemeClr val="bg1"/>
                          </a:solidFill>
                          <a:effectLst/>
                          <a:latin typeface="+mn-lt"/>
                        </a:rPr>
                        <a:t>Minus.</a:t>
                      </a:r>
                      <a:endParaRPr lang="en-US" sz="1000" b="0" i="0" u="none" strike="noStrike" dirty="0">
                        <a:solidFill>
                          <a:schemeClr val="bg1"/>
                        </a:solidFill>
                        <a:effectLst/>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left to right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additive</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131455"/>
                  </a:ext>
                </a:extLst>
              </a:tr>
              <a:tr h="424441">
                <a:tc>
                  <a:txBody>
                    <a:bodyPr/>
                    <a:lstStyle/>
                    <a:p>
                      <a:pPr algn="l" fontAlgn="t"/>
                      <a:r>
                        <a:rPr lang="en-US" sz="1000" b="0" i="0" u="none" strike="noStrike" dirty="0">
                          <a:solidFill>
                            <a:schemeClr val="bg1"/>
                          </a:solidFill>
                          <a:effectLst/>
                          <a:latin typeface="+mn-lt"/>
                        </a:rPr>
                        <a:t>Left angle bracket left parenthesis = right parenthesis right parenthesis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left to right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relational</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9837670"/>
                  </a:ext>
                </a:extLst>
              </a:tr>
              <a:tr h="424441">
                <a:tc>
                  <a:txBody>
                    <a:bodyPr/>
                    <a:lstStyle/>
                    <a:p>
                      <a:pPr algn="l" fontAlgn="t"/>
                      <a:r>
                        <a:rPr lang="en-US" sz="1000" b="0" i="0" u="none" strike="noStrike" dirty="0">
                          <a:solidFill>
                            <a:schemeClr val="bg1"/>
                          </a:solidFill>
                          <a:effectLst/>
                          <a:latin typeface="+mn-lt"/>
                        </a:rPr>
                        <a:t>Equals = exclamation point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left to right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equality</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9307483"/>
                  </a:ext>
                </a:extLst>
              </a:tr>
              <a:tr h="424441">
                <a:tc>
                  <a:txBody>
                    <a:bodyPr/>
                    <a:lstStyle/>
                    <a:p>
                      <a:pPr algn="l" fontAlgn="t"/>
                      <a:r>
                        <a:rPr lang="en-US" sz="1000" b="0" i="0" u="none" strike="noStrike" dirty="0">
                          <a:solidFill>
                            <a:schemeClr val="bg1"/>
                          </a:solidFill>
                          <a:effectLst/>
                          <a:latin typeface="+mn-lt"/>
                        </a:rPr>
                        <a:t>Question mark colon.</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right to left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conditional</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7886"/>
                  </a:ext>
                </a:extLst>
              </a:tr>
              <a:tr h="424441">
                <a:tc>
                  <a:txBody>
                    <a:bodyPr/>
                    <a:lstStyle/>
                    <a:p>
                      <a:pPr algn="l" fontAlgn="t"/>
                      <a:r>
                        <a:rPr lang="en-US" sz="1000" b="0" i="0" u="none" strike="noStrike" dirty="0">
                          <a:solidFill>
                            <a:schemeClr val="bg1"/>
                          </a:solidFill>
                          <a:effectLst/>
                          <a:latin typeface="+mn-lt"/>
                        </a:rPr>
                        <a:t>Equals + = </a:t>
                      </a:r>
                      <a:r>
                        <a:rPr lang="en-US" sz="1000" b="0" i="0" u="none" strike="noStrike" dirty="0" smtClean="0">
                          <a:solidFill>
                            <a:schemeClr val="bg1"/>
                          </a:solidFill>
                          <a:effectLst/>
                          <a:latin typeface="+mn-lt"/>
                        </a:rPr>
                        <a:t>Minus </a:t>
                      </a:r>
                      <a:r>
                        <a:rPr lang="en-US" sz="1000" b="0" i="0" u="none" strike="noStrike" dirty="0">
                          <a:solidFill>
                            <a:schemeClr val="bg1"/>
                          </a:solidFill>
                          <a:effectLst/>
                          <a:latin typeface="+mn-lt"/>
                        </a:rPr>
                        <a:t>= asterisk = forward slash = percent equals.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right to left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assignment</a:t>
                      </a:r>
                      <a:endParaRPr lang="en-US" sz="2000" dirty="0">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745593"/>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016268216"/>
              </p:ext>
            </p:extLst>
          </p:nvPr>
        </p:nvGraphicFramePr>
        <p:xfrm>
          <a:off x="743595" y="2526575"/>
          <a:ext cx="2605681" cy="330884"/>
        </p:xfrm>
        <a:graphic>
          <a:graphicData uri="http://schemas.openxmlformats.org/presentationml/2006/ole">
            <mc:AlternateContent xmlns:mc="http://schemas.openxmlformats.org/markup-compatibility/2006">
              <mc:Choice xmlns:v="urn:schemas-microsoft-com:vml" Requires="v">
                <p:oleObj spid="_x0000_s7519" name="Equation" r:id="rId3" imgW="1600200" imgH="203040" progId="Equation.DSMT4">
                  <p:embed/>
                </p:oleObj>
              </mc:Choice>
              <mc:Fallback>
                <p:oleObj name="Equation" r:id="rId3" imgW="1600200" imgH="203040" progId="Equation.DSMT4">
                  <p:embed/>
                  <p:pic>
                    <p:nvPicPr>
                      <p:cNvPr id="0" name=""/>
                      <p:cNvPicPr/>
                      <p:nvPr/>
                    </p:nvPicPr>
                    <p:blipFill>
                      <a:blip r:embed="rId4"/>
                      <a:stretch>
                        <a:fillRect/>
                      </a:stretch>
                    </p:blipFill>
                    <p:spPr>
                      <a:xfrm>
                        <a:off x="743595" y="2526575"/>
                        <a:ext cx="2605681" cy="33088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30880998"/>
              </p:ext>
            </p:extLst>
          </p:nvPr>
        </p:nvGraphicFramePr>
        <p:xfrm>
          <a:off x="738531" y="2987671"/>
          <a:ext cx="3453965" cy="331323"/>
        </p:xfrm>
        <a:graphic>
          <a:graphicData uri="http://schemas.openxmlformats.org/presentationml/2006/ole">
            <mc:AlternateContent xmlns:mc="http://schemas.openxmlformats.org/markup-compatibility/2006">
              <mc:Choice xmlns:v="urn:schemas-microsoft-com:vml" Requires="v">
                <p:oleObj spid="_x0000_s7520" name="Equation" r:id="rId5" imgW="2120760" imgH="203040" progId="Equation.DSMT4">
                  <p:embed/>
                </p:oleObj>
              </mc:Choice>
              <mc:Fallback>
                <p:oleObj name="Equation" r:id="rId5" imgW="2120760" imgH="203040" progId="Equation.DSMT4">
                  <p:embed/>
                  <p:pic>
                    <p:nvPicPr>
                      <p:cNvPr id="4" name="Object 3"/>
                      <p:cNvPicPr/>
                      <p:nvPr/>
                    </p:nvPicPr>
                    <p:blipFill>
                      <a:blip r:embed="rId6"/>
                      <a:stretch>
                        <a:fillRect/>
                      </a:stretch>
                    </p:blipFill>
                    <p:spPr>
                      <a:xfrm>
                        <a:off x="738531" y="2987671"/>
                        <a:ext cx="3453965" cy="33132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46052019"/>
              </p:ext>
            </p:extLst>
          </p:nvPr>
        </p:nvGraphicFramePr>
        <p:xfrm>
          <a:off x="727075" y="3536740"/>
          <a:ext cx="1030288" cy="358775"/>
        </p:xfrm>
        <a:graphic>
          <a:graphicData uri="http://schemas.openxmlformats.org/presentationml/2006/ole">
            <mc:AlternateContent xmlns:mc="http://schemas.openxmlformats.org/markup-compatibility/2006">
              <mc:Choice xmlns:v="urn:schemas-microsoft-com:vml" Requires="v">
                <p:oleObj spid="_x0000_s7521" name="Equation" r:id="rId7" imgW="583920" imgH="203040" progId="Equation.DSMT4">
                  <p:embed/>
                </p:oleObj>
              </mc:Choice>
              <mc:Fallback>
                <p:oleObj name="Equation" r:id="rId7" imgW="583920" imgH="203040" progId="Equation.DSMT4">
                  <p:embed/>
                  <p:pic>
                    <p:nvPicPr>
                      <p:cNvPr id="5" name="Object 4"/>
                      <p:cNvPicPr/>
                      <p:nvPr/>
                    </p:nvPicPr>
                    <p:blipFill>
                      <a:blip r:embed="rId8"/>
                      <a:stretch>
                        <a:fillRect/>
                      </a:stretch>
                    </p:blipFill>
                    <p:spPr>
                      <a:xfrm>
                        <a:off x="727075" y="3536740"/>
                        <a:ext cx="1030288" cy="3587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81102909"/>
              </p:ext>
            </p:extLst>
          </p:nvPr>
        </p:nvGraphicFramePr>
        <p:xfrm>
          <a:off x="738531" y="3933019"/>
          <a:ext cx="677304" cy="315523"/>
        </p:xfrm>
        <a:graphic>
          <a:graphicData uri="http://schemas.openxmlformats.org/presentationml/2006/ole">
            <mc:AlternateContent xmlns:mc="http://schemas.openxmlformats.org/markup-compatibility/2006">
              <mc:Choice xmlns:v="urn:schemas-microsoft-com:vml" Requires="v">
                <p:oleObj spid="_x0000_s7522" name="Equation" r:id="rId9" imgW="380880" imgH="177480" progId="Equation.DSMT4">
                  <p:embed/>
                </p:oleObj>
              </mc:Choice>
              <mc:Fallback>
                <p:oleObj name="Equation" r:id="rId9" imgW="380880" imgH="177480" progId="Equation.DSMT4">
                  <p:embed/>
                  <p:pic>
                    <p:nvPicPr>
                      <p:cNvPr id="6" name="Object 5"/>
                      <p:cNvPicPr/>
                      <p:nvPr/>
                    </p:nvPicPr>
                    <p:blipFill>
                      <a:blip r:embed="rId10"/>
                      <a:stretch>
                        <a:fillRect/>
                      </a:stretch>
                    </p:blipFill>
                    <p:spPr>
                      <a:xfrm>
                        <a:off x="738531" y="3933019"/>
                        <a:ext cx="677304" cy="31552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40891320"/>
              </p:ext>
            </p:extLst>
          </p:nvPr>
        </p:nvGraphicFramePr>
        <p:xfrm>
          <a:off x="727075" y="4365574"/>
          <a:ext cx="1609433" cy="287866"/>
        </p:xfrm>
        <a:graphic>
          <a:graphicData uri="http://schemas.openxmlformats.org/presentationml/2006/ole">
            <mc:AlternateContent xmlns:mc="http://schemas.openxmlformats.org/markup-compatibility/2006">
              <mc:Choice xmlns:v="urn:schemas-microsoft-com:vml" Requires="v">
                <p:oleObj spid="_x0000_s7523" name="Equation" r:id="rId11" imgW="914400" imgH="164880" progId="Equation.DSMT4">
                  <p:embed/>
                </p:oleObj>
              </mc:Choice>
              <mc:Fallback>
                <p:oleObj name="Equation" r:id="rId11" imgW="914400" imgH="164880" progId="Equation.DSMT4">
                  <p:embed/>
                  <p:pic>
                    <p:nvPicPr>
                      <p:cNvPr id="7" name="Object 6"/>
                      <p:cNvPicPr/>
                      <p:nvPr/>
                    </p:nvPicPr>
                    <p:blipFill>
                      <a:blip r:embed="rId12"/>
                      <a:stretch>
                        <a:fillRect/>
                      </a:stretch>
                    </p:blipFill>
                    <p:spPr>
                      <a:xfrm>
                        <a:off x="727075" y="4365574"/>
                        <a:ext cx="1609433" cy="28786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586267132"/>
              </p:ext>
            </p:extLst>
          </p:nvPr>
        </p:nvGraphicFramePr>
        <p:xfrm>
          <a:off x="744180" y="4773674"/>
          <a:ext cx="921785" cy="363995"/>
        </p:xfrm>
        <a:graphic>
          <a:graphicData uri="http://schemas.openxmlformats.org/presentationml/2006/ole">
            <mc:AlternateContent xmlns:mc="http://schemas.openxmlformats.org/markup-compatibility/2006">
              <mc:Choice xmlns:v="urn:schemas-microsoft-com:vml" Requires="v">
                <p:oleObj spid="_x0000_s7524" name="Equation" r:id="rId13" imgW="507960" imgH="203040" progId="Equation.DSMT4">
                  <p:embed/>
                </p:oleObj>
              </mc:Choice>
              <mc:Fallback>
                <p:oleObj name="Equation" r:id="rId13" imgW="507960" imgH="203040" progId="Equation.DSMT4">
                  <p:embed/>
                  <p:pic>
                    <p:nvPicPr>
                      <p:cNvPr id="8" name="Object 7"/>
                      <p:cNvPicPr/>
                      <p:nvPr/>
                    </p:nvPicPr>
                    <p:blipFill>
                      <a:blip r:embed="rId14"/>
                      <a:stretch>
                        <a:fillRect/>
                      </a:stretch>
                    </p:blipFill>
                    <p:spPr>
                      <a:xfrm>
                        <a:off x="744180" y="4773674"/>
                        <a:ext cx="921785" cy="36399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86515575"/>
              </p:ext>
            </p:extLst>
          </p:nvPr>
        </p:nvGraphicFramePr>
        <p:xfrm>
          <a:off x="745204" y="5209457"/>
          <a:ext cx="331979" cy="285016"/>
        </p:xfrm>
        <a:graphic>
          <a:graphicData uri="http://schemas.openxmlformats.org/presentationml/2006/ole">
            <mc:AlternateContent xmlns:mc="http://schemas.openxmlformats.org/markup-compatibility/2006">
              <mc:Choice xmlns:v="urn:schemas-microsoft-com:vml" Requires="v">
                <p:oleObj spid="_x0000_s7525" name="Equation" r:id="rId15" imgW="190440" imgH="164880" progId="Equation.DSMT4">
                  <p:embed/>
                </p:oleObj>
              </mc:Choice>
              <mc:Fallback>
                <p:oleObj name="Equation" r:id="rId15" imgW="190440" imgH="164880" progId="Equation.DSMT4">
                  <p:embed/>
                  <p:pic>
                    <p:nvPicPr>
                      <p:cNvPr id="9" name="Object 8"/>
                      <p:cNvPicPr/>
                      <p:nvPr/>
                    </p:nvPicPr>
                    <p:blipFill>
                      <a:blip r:embed="rId16"/>
                      <a:stretch>
                        <a:fillRect/>
                      </a:stretch>
                    </p:blipFill>
                    <p:spPr>
                      <a:xfrm>
                        <a:off x="745204" y="5209457"/>
                        <a:ext cx="331979" cy="28501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4080532"/>
              </p:ext>
            </p:extLst>
          </p:nvPr>
        </p:nvGraphicFramePr>
        <p:xfrm>
          <a:off x="745204" y="5610403"/>
          <a:ext cx="3111500" cy="352425"/>
        </p:xfrm>
        <a:graphic>
          <a:graphicData uri="http://schemas.openxmlformats.org/presentationml/2006/ole">
            <mc:AlternateContent xmlns:mc="http://schemas.openxmlformats.org/markup-compatibility/2006">
              <mc:Choice xmlns:v="urn:schemas-microsoft-com:vml" Requires="v">
                <p:oleObj spid="_x0000_s7526" name="Equation" r:id="rId17" imgW="1777680" imgH="203040" progId="Equation.DSMT4">
                  <p:embed/>
                </p:oleObj>
              </mc:Choice>
              <mc:Fallback>
                <p:oleObj name="Equation" r:id="rId17" imgW="1777680" imgH="203040" progId="Equation.DSMT4">
                  <p:embed/>
                  <p:pic>
                    <p:nvPicPr>
                      <p:cNvPr id="10" name="Object 9"/>
                      <p:cNvPicPr/>
                      <p:nvPr/>
                    </p:nvPicPr>
                    <p:blipFill>
                      <a:blip r:embed="rId18"/>
                      <a:stretch>
                        <a:fillRect/>
                      </a:stretch>
                    </p:blipFill>
                    <p:spPr>
                      <a:xfrm>
                        <a:off x="745204" y="5610403"/>
                        <a:ext cx="3111500" cy="352425"/>
                      </a:xfrm>
                      <a:prstGeom prst="rect">
                        <a:avLst/>
                      </a:prstGeom>
                    </p:spPr>
                  </p:pic>
                </p:oleObj>
              </mc:Fallback>
            </mc:AlternateContent>
          </a:graphicData>
        </a:graphic>
      </p:graphicFrame>
    </p:spTree>
    <p:extLst>
      <p:ext uri="{BB962C8B-B14F-4D97-AF65-F5344CB8AC3E}">
        <p14:creationId xmlns:p14="http://schemas.microsoft.com/office/powerpoint/2010/main" val="27199496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96807"/>
            <a:ext cx="8229600" cy="1484992"/>
          </a:xfrm>
        </p:spPr>
        <p:txBody>
          <a:bodyPr wrap="square" lIns="91425" tIns="91425" rIns="91425" bIns="91425">
            <a:spAutoFit/>
          </a:bodyPr>
          <a:lstStyle/>
          <a:p>
            <a:pPr marL="0" lvl="0" indent="0">
              <a:buNone/>
              <a:tabLst/>
              <a:defRPr/>
            </a:pPr>
            <a:r>
              <a:rPr lang="en-US" sz="2400" b="1" kern="1200" dirty="0">
                <a:solidFill>
                  <a:srgbClr val="000000"/>
                </a:solidFill>
                <a:latin typeface="Arial (Body)"/>
                <a:ea typeface="+mn-ea"/>
                <a:cs typeface="+mn-cs"/>
              </a:rPr>
              <a:t>Arithmetic Overflow </a:t>
            </a:r>
          </a:p>
          <a:p>
            <a:pPr lvl="0">
              <a:tabLst/>
              <a:defRPr/>
            </a:pPr>
            <a:r>
              <a:rPr lang="en-US" sz="2400" kern="1200" dirty="0">
                <a:solidFill>
                  <a:srgbClr val="000000"/>
                </a:solidFill>
                <a:latin typeface="Arial (Body)"/>
                <a:ea typeface="+mn-ea"/>
                <a:cs typeface="+mn-cs"/>
              </a:rPr>
              <a:t>Figure 2.5 presented an addition program which calculated the sum of two int values with the </a:t>
            </a:r>
            <a:r>
              <a:rPr lang="en-US" sz="2400" kern="1200" dirty="0" smtClean="0">
                <a:solidFill>
                  <a:srgbClr val="000000"/>
                </a:solidFill>
                <a:latin typeface="Arial (Body)"/>
                <a:ea typeface="+mn-ea"/>
                <a:cs typeface="+mn-cs"/>
              </a:rPr>
              <a:t>statement</a:t>
            </a:r>
            <a:endParaRPr lang="en-US" sz="2400" kern="1200" dirty="0">
              <a:solidFill>
                <a:srgbClr val="000000"/>
              </a:solidFill>
              <a:latin typeface="Arial (Body)"/>
              <a:ea typeface="+mn-ea"/>
              <a:cs typeface="+mn-cs"/>
            </a:endParaRPr>
          </a:p>
        </p:txBody>
      </p:sp>
      <p:pic>
        <p:nvPicPr>
          <p:cNvPr id="5" name="Picture 4" descr="The statement is written as follows. sum = integer 1 + integer 2 semicolon forward slash forward slash, assign total to sum.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72" y="3316101"/>
            <a:ext cx="7237857" cy="261239"/>
          </a:xfrm>
          <a:prstGeom prst="rect">
            <a:avLst/>
          </a:prstGeom>
        </p:spPr>
      </p:pic>
      <p:sp>
        <p:nvSpPr>
          <p:cNvPr id="4" name="Text Placeholder 3"/>
          <p:cNvSpPr>
            <a:spLocks noGrp="1"/>
          </p:cNvSpPr>
          <p:nvPr>
            <p:ph type="body" idx="2"/>
          </p:nvPr>
        </p:nvSpPr>
        <p:spPr>
          <a:xfrm>
            <a:off x="457200" y="3809647"/>
            <a:ext cx="8229600" cy="2460524"/>
          </a:xfrm>
        </p:spPr>
        <p:txBody>
          <a:bodyPr/>
          <a:lstStyle/>
          <a:p>
            <a:pPr lvl="0">
              <a:tabLst/>
              <a:defRPr/>
            </a:pPr>
            <a:r>
              <a:rPr lang="en-US" sz="2400" kern="1200" dirty="0">
                <a:solidFill>
                  <a:srgbClr val="000000"/>
                </a:solidFill>
                <a:latin typeface="Arial (Body)"/>
              </a:rPr>
              <a:t>Even this simple statement has a potential problem—adding the integers could result in a value that’s </a:t>
            </a:r>
            <a:r>
              <a:rPr lang="en-US" sz="2400" b="1" kern="1200" dirty="0">
                <a:solidFill>
                  <a:srgbClr val="000000"/>
                </a:solidFill>
                <a:latin typeface="Arial (Body)"/>
              </a:rPr>
              <a:t>too large </a:t>
            </a:r>
            <a:r>
              <a:rPr lang="en-US" sz="2400" kern="1200" dirty="0">
                <a:solidFill>
                  <a:srgbClr val="000000"/>
                </a:solidFill>
                <a:latin typeface="Arial (Body)"/>
              </a:rPr>
              <a:t>to store in an int variable</a:t>
            </a:r>
            <a:r>
              <a:rPr lang="en-US" sz="2400" kern="1200" dirty="0" smtClean="0">
                <a:solidFill>
                  <a:srgbClr val="000000"/>
                </a:solidFill>
                <a:latin typeface="Arial (Body)"/>
              </a:rPr>
              <a:t>.</a:t>
            </a:r>
            <a:endParaRPr lang="en-US" sz="2400" kern="1200" dirty="0">
              <a:solidFill>
                <a:srgbClr val="000000"/>
              </a:solidFill>
              <a:latin typeface="Arial (Body)"/>
            </a:endParaRPr>
          </a:p>
          <a:p>
            <a:pPr lvl="0">
              <a:tabLst/>
              <a:defRPr/>
            </a:pPr>
            <a:r>
              <a:rPr lang="en-US" sz="2400" kern="1200" dirty="0">
                <a:solidFill>
                  <a:srgbClr val="000000"/>
                </a:solidFill>
                <a:latin typeface="Arial (Body)"/>
              </a:rPr>
              <a:t>This is known as </a:t>
            </a:r>
            <a:r>
              <a:rPr lang="en-US" sz="2400" b="1" kern="1200" dirty="0">
                <a:solidFill>
                  <a:srgbClr val="000000"/>
                </a:solidFill>
                <a:latin typeface="Arial (Body)"/>
              </a:rPr>
              <a:t>arithmetic overflow</a:t>
            </a:r>
            <a:r>
              <a:rPr lang="en-US" sz="2400" kern="1200" dirty="0">
                <a:solidFill>
                  <a:srgbClr val="000000"/>
                </a:solidFill>
                <a:latin typeface="Arial (Body)"/>
              </a:rPr>
              <a:t> and can cause undefined behavior, possibly leaving a system open to attack</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21880256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solidFill>
                  <a:schemeClr val="tx2"/>
                </a:solidFill>
                <a:latin typeface="Times New Roman" panose="02020603050405020304" pitchFamily="18" charset="0"/>
                <a:cs typeface="Times New Roman" panose="02020603050405020304" pitchFamily="18" charset="0"/>
              </a:rPr>
              <a:t>3.13 Secure C Programming </a:t>
            </a:r>
            <a:r>
              <a:rPr lang="en-US" altLang="en-US" sz="2000" b="0" kern="1200" dirty="0">
                <a:solidFill>
                  <a:schemeClr val="tx2"/>
                </a:solidFill>
                <a:latin typeface="Times New Roman" panose="02020603050405020304" pitchFamily="18" charset="0"/>
                <a:cs typeface="Times New Roman" panose="02020603050405020304" pitchFamily="18" charset="0"/>
              </a:rPr>
              <a:t>(2 of 7)</a:t>
            </a:r>
            <a:endParaRPr lang="en-US" dirty="0"/>
          </a:p>
        </p:txBody>
      </p:sp>
      <p:sp>
        <p:nvSpPr>
          <p:cNvPr id="3" name="Text Placeholder 2"/>
          <p:cNvSpPr>
            <a:spLocks noGrp="1"/>
          </p:cNvSpPr>
          <p:nvPr>
            <p:ph type="body" idx="1"/>
          </p:nvPr>
        </p:nvSpPr>
        <p:spPr>
          <a:xfrm>
            <a:off x="457200" y="1600200"/>
            <a:ext cx="8229600" cy="3970844"/>
          </a:xfrm>
        </p:spPr>
        <p:txBody>
          <a:bodyPr/>
          <a:lstStyle/>
          <a:p>
            <a:pPr>
              <a:defRPr/>
            </a:pPr>
            <a:r>
              <a:rPr lang="en-US" sz="2000" dirty="0">
                <a:solidFill>
                  <a:srgbClr val="000000"/>
                </a:solidFill>
                <a:latin typeface="+mn-lt"/>
              </a:rPr>
              <a:t>The maximum and minimum values that can be stored in an </a:t>
            </a:r>
            <a:r>
              <a:rPr lang="en-US" sz="2000" dirty="0">
                <a:solidFill>
                  <a:srgbClr val="000000"/>
                </a:solidFill>
                <a:latin typeface="Consolas" panose="020B0609020204030204" pitchFamily="49" charset="0"/>
              </a:rPr>
              <a:t>int</a:t>
            </a:r>
            <a:r>
              <a:rPr lang="en-US" sz="2000" dirty="0">
                <a:solidFill>
                  <a:srgbClr val="000000"/>
                </a:solidFill>
                <a:latin typeface="+mn-lt"/>
              </a:rPr>
              <a:t> variable are represented by the constants </a:t>
            </a:r>
            <a:r>
              <a:rPr lang="en-US" sz="2000" dirty="0">
                <a:solidFill>
                  <a:srgbClr val="000000"/>
                </a:solidFill>
                <a:latin typeface="Consolas" panose="020B0609020204030204" pitchFamily="49" charset="0"/>
              </a:rPr>
              <a:t>INT_MAX</a:t>
            </a:r>
            <a:r>
              <a:rPr lang="en-US" sz="2000" dirty="0">
                <a:solidFill>
                  <a:srgbClr val="000000"/>
                </a:solidFill>
                <a:latin typeface="+mn-lt"/>
              </a:rPr>
              <a:t> and </a:t>
            </a:r>
            <a:r>
              <a:rPr lang="en-US" sz="2000" dirty="0">
                <a:solidFill>
                  <a:srgbClr val="000000"/>
                </a:solidFill>
                <a:latin typeface="Consolas" panose="020B0609020204030204" pitchFamily="49" charset="0"/>
              </a:rPr>
              <a:t>INT_MIN</a:t>
            </a:r>
            <a:r>
              <a:rPr lang="en-US" sz="2000" dirty="0">
                <a:solidFill>
                  <a:srgbClr val="000000"/>
                </a:solidFill>
                <a:latin typeface="+mn-lt"/>
              </a:rPr>
              <a:t>, respectively, which are defined in the header </a:t>
            </a:r>
            <a:r>
              <a:rPr lang="en-US" sz="2000" dirty="0">
                <a:solidFill>
                  <a:srgbClr val="000000"/>
                </a:solidFill>
                <a:latin typeface="Consolas" panose="020B0609020204030204" pitchFamily="49" charset="0"/>
              </a:rPr>
              <a:t>&lt;limits.h</a:t>
            </a:r>
            <a:r>
              <a:rPr lang="en-US" sz="2000" dirty="0" smtClean="0">
                <a:solidFill>
                  <a:srgbClr val="000000"/>
                </a:solidFill>
                <a:latin typeface="Consolas" panose="020B0609020204030204" pitchFamily="49" charset="0"/>
              </a:rPr>
              <a:t>&gt;</a:t>
            </a:r>
            <a:r>
              <a:rPr lang="en-US" sz="2000" dirty="0" smtClean="0">
                <a:solidFill>
                  <a:srgbClr val="000000"/>
                </a:solidFill>
                <a:latin typeface="+mn-lt"/>
              </a:rPr>
              <a:t>.</a:t>
            </a:r>
            <a:endParaRPr lang="en-US" sz="2000" dirty="0">
              <a:solidFill>
                <a:srgbClr val="000000"/>
              </a:solidFill>
              <a:latin typeface="Consolas" panose="020B0609020204030204" pitchFamily="49" charset="0"/>
            </a:endParaRPr>
          </a:p>
          <a:p>
            <a:pPr>
              <a:defRPr/>
            </a:pPr>
            <a:r>
              <a:rPr lang="en-US" sz="2000" dirty="0">
                <a:solidFill>
                  <a:srgbClr val="000000"/>
                </a:solidFill>
                <a:latin typeface="+mn-lt"/>
              </a:rPr>
              <a:t>You can see your platform’s values for these constants by opening the header </a:t>
            </a:r>
            <a:r>
              <a:rPr lang="en-US" sz="2000" dirty="0">
                <a:solidFill>
                  <a:srgbClr val="000000"/>
                </a:solidFill>
                <a:latin typeface="Consolas" panose="020B0609020204030204" pitchFamily="49" charset="0"/>
              </a:rPr>
              <a:t>&lt;limits.h&gt;</a:t>
            </a:r>
            <a:r>
              <a:rPr lang="en-US" sz="2000" dirty="0">
                <a:solidFill>
                  <a:srgbClr val="000000"/>
                </a:solidFill>
                <a:latin typeface="+mn-lt"/>
              </a:rPr>
              <a:t> in a text editor.</a:t>
            </a:r>
          </a:p>
          <a:p>
            <a:pPr>
              <a:defRPr/>
            </a:pPr>
            <a:r>
              <a:rPr lang="en-US" sz="2000" dirty="0">
                <a:solidFill>
                  <a:srgbClr val="000000"/>
                </a:solidFill>
                <a:latin typeface="+mn-lt"/>
              </a:rPr>
              <a:t>It’s considered a good practice to ensure that before you perform arithmetic calculations, they will not overflow.</a:t>
            </a:r>
          </a:p>
          <a:p>
            <a:pPr>
              <a:defRPr/>
            </a:pPr>
            <a:r>
              <a:rPr lang="en-US" sz="2000" dirty="0">
                <a:solidFill>
                  <a:srgbClr val="000000"/>
                </a:solidFill>
                <a:latin typeface="+mn-lt"/>
              </a:rPr>
              <a:t>The code for doing this is shown on the C</a:t>
            </a:r>
            <a:r>
              <a:rPr lang="en-US" sz="100" dirty="0">
                <a:solidFill>
                  <a:srgbClr val="000000"/>
                </a:solidFill>
                <a:latin typeface="+mn-lt"/>
              </a:rPr>
              <a:t> </a:t>
            </a:r>
            <a:r>
              <a:rPr lang="en-US" sz="2000" dirty="0">
                <a:solidFill>
                  <a:srgbClr val="000000"/>
                </a:solidFill>
                <a:latin typeface="+mn-lt"/>
              </a:rPr>
              <a:t>E</a:t>
            </a:r>
            <a:r>
              <a:rPr lang="en-US" sz="100" dirty="0">
                <a:solidFill>
                  <a:srgbClr val="000000"/>
                </a:solidFill>
                <a:latin typeface="+mn-lt"/>
              </a:rPr>
              <a:t> </a:t>
            </a:r>
            <a:r>
              <a:rPr lang="en-US" sz="2000" dirty="0">
                <a:solidFill>
                  <a:srgbClr val="000000"/>
                </a:solidFill>
                <a:latin typeface="+mn-lt"/>
              </a:rPr>
              <a:t>R</a:t>
            </a:r>
            <a:r>
              <a:rPr lang="en-US" sz="100" dirty="0">
                <a:solidFill>
                  <a:srgbClr val="000000"/>
                </a:solidFill>
                <a:latin typeface="+mn-lt"/>
              </a:rPr>
              <a:t> </a:t>
            </a:r>
            <a:r>
              <a:rPr lang="en-US" sz="2000" dirty="0">
                <a:solidFill>
                  <a:srgbClr val="000000"/>
                </a:solidFill>
                <a:latin typeface="+mn-lt"/>
              </a:rPr>
              <a:t>T website </a:t>
            </a:r>
            <a:r>
              <a:rPr lang="en-US" sz="2000" dirty="0">
                <a:solidFill>
                  <a:srgbClr val="000000"/>
                </a:solidFill>
                <a:latin typeface="Consolas" panose="020B0609020204030204" pitchFamily="49" charset="0"/>
                <a:hlinkClick r:id="rId3" tooltip="http://www.securecoding.cert.org/"/>
              </a:rPr>
              <a:t>www.securecoding.cert.org</a:t>
            </a:r>
            <a:r>
              <a:rPr lang="en-US" sz="2000" dirty="0">
                <a:solidFill>
                  <a:srgbClr val="000000"/>
                </a:solidFill>
                <a:latin typeface="+mn-lt"/>
              </a:rPr>
              <a:t>—just search for guideline “INT32-C.” </a:t>
            </a:r>
          </a:p>
          <a:p>
            <a:pPr>
              <a:defRPr/>
            </a:pPr>
            <a:r>
              <a:rPr lang="en-US" sz="2000" dirty="0">
                <a:solidFill>
                  <a:srgbClr val="000000"/>
                </a:solidFill>
                <a:latin typeface="+mn-lt"/>
              </a:rPr>
              <a:t>The code uses the</a:t>
            </a:r>
            <a:endParaRPr lang="en-US" sz="2000" dirty="0">
              <a:latin typeface="+mn-lt"/>
            </a:endParaRPr>
          </a:p>
        </p:txBody>
      </p:sp>
      <p:graphicFrame>
        <p:nvGraphicFramePr>
          <p:cNvPr id="7" name="Object 6" descr="Ampersand ampersand."/>
          <p:cNvGraphicFramePr>
            <a:graphicFrameLocks noChangeAspect="1"/>
          </p:cNvGraphicFramePr>
          <p:nvPr>
            <p:extLst>
              <p:ext uri="{D42A27DB-BD31-4B8C-83A1-F6EECF244321}">
                <p14:modId xmlns:p14="http://schemas.microsoft.com/office/powerpoint/2010/main" val="3172597004"/>
              </p:ext>
            </p:extLst>
          </p:nvPr>
        </p:nvGraphicFramePr>
        <p:xfrm>
          <a:off x="2914510" y="5198307"/>
          <a:ext cx="420350" cy="310764"/>
        </p:xfrm>
        <a:graphic>
          <a:graphicData uri="http://schemas.openxmlformats.org/presentationml/2006/ole">
            <mc:AlternateContent xmlns:mc="http://schemas.openxmlformats.org/markup-compatibility/2006">
              <mc:Choice xmlns:v="urn:schemas-microsoft-com:vml" Requires="v">
                <p:oleObj spid="_x0000_s8272" name="Equation" r:id="rId4" imgW="241200" imgH="177480" progId="Equation.DSMT4">
                  <p:embed/>
                </p:oleObj>
              </mc:Choice>
              <mc:Fallback>
                <p:oleObj name="Equation" r:id="rId4" imgW="241200" imgH="177480" progId="Equation.DSMT4">
                  <p:embed/>
                  <p:pic>
                    <p:nvPicPr>
                      <p:cNvPr id="0" name=""/>
                      <p:cNvPicPr/>
                      <p:nvPr/>
                    </p:nvPicPr>
                    <p:blipFill>
                      <a:blip r:embed="rId5"/>
                      <a:stretch>
                        <a:fillRect/>
                      </a:stretch>
                    </p:blipFill>
                    <p:spPr>
                      <a:xfrm>
                        <a:off x="2914510" y="5198307"/>
                        <a:ext cx="420350" cy="310764"/>
                      </a:xfrm>
                      <a:prstGeom prst="rect">
                        <a:avLst/>
                      </a:prstGeom>
                    </p:spPr>
                  </p:pic>
                </p:oleObj>
              </mc:Fallback>
            </mc:AlternateContent>
          </a:graphicData>
        </a:graphic>
      </p:graphicFrame>
      <p:sp>
        <p:nvSpPr>
          <p:cNvPr id="4" name="Text Placeholder 3"/>
          <p:cNvSpPr>
            <a:spLocks noGrp="1"/>
          </p:cNvSpPr>
          <p:nvPr>
            <p:ph type="body" idx="2"/>
          </p:nvPr>
        </p:nvSpPr>
        <p:spPr>
          <a:xfrm>
            <a:off x="3319818" y="5111364"/>
            <a:ext cx="2340591" cy="438599"/>
          </a:xfrm>
        </p:spPr>
        <p:txBody>
          <a:bodyPr/>
          <a:lstStyle/>
          <a:p>
            <a:pPr marL="0" indent="0">
              <a:buNone/>
            </a:pPr>
            <a:r>
              <a:rPr lang="en-US" sz="2000" dirty="0">
                <a:solidFill>
                  <a:srgbClr val="000000"/>
                </a:solidFill>
                <a:latin typeface="+mn-lt"/>
              </a:rPr>
              <a:t>(logical </a:t>
            </a:r>
            <a:r>
              <a:rPr lang="en-US" sz="2000" dirty="0" smtClean="0">
                <a:solidFill>
                  <a:srgbClr val="000000"/>
                </a:solidFill>
                <a:latin typeface="+mn-lt"/>
              </a:rPr>
              <a:t>AND</a:t>
            </a:r>
            <a:r>
              <a:rPr lang="en-US" sz="2000" dirty="0">
                <a:solidFill>
                  <a:srgbClr val="000000"/>
                </a:solidFill>
                <a:latin typeface="+mn-lt"/>
              </a:rPr>
              <a:t>) and</a:t>
            </a:r>
            <a:endParaRPr lang="en-US" sz="2000" dirty="0">
              <a:latin typeface="+mn-lt"/>
            </a:endParaRPr>
          </a:p>
        </p:txBody>
      </p:sp>
      <p:graphicFrame>
        <p:nvGraphicFramePr>
          <p:cNvPr id="8" name="Object 7" descr="Double pipe."/>
          <p:cNvGraphicFramePr>
            <a:graphicFrameLocks noChangeAspect="1"/>
          </p:cNvGraphicFramePr>
          <p:nvPr>
            <p:extLst>
              <p:ext uri="{D42A27DB-BD31-4B8C-83A1-F6EECF244321}">
                <p14:modId xmlns:p14="http://schemas.microsoft.com/office/powerpoint/2010/main" val="3031719676"/>
              </p:ext>
            </p:extLst>
          </p:nvPr>
        </p:nvGraphicFramePr>
        <p:xfrm>
          <a:off x="5576248" y="5174302"/>
          <a:ext cx="257175" cy="365125"/>
        </p:xfrm>
        <a:graphic>
          <a:graphicData uri="http://schemas.openxmlformats.org/presentationml/2006/ole">
            <mc:AlternateContent xmlns:mc="http://schemas.openxmlformats.org/markup-compatibility/2006">
              <mc:Choice xmlns:v="urn:schemas-microsoft-com:vml" Requires="v">
                <p:oleObj spid="_x0000_s8273" name="Equation" r:id="rId6" imgW="152280" imgH="215640" progId="Equation.DSMT4">
                  <p:embed/>
                </p:oleObj>
              </mc:Choice>
              <mc:Fallback>
                <p:oleObj name="Equation" r:id="rId6" imgW="152280" imgH="215640" progId="Equation.DSMT4">
                  <p:embed/>
                  <p:pic>
                    <p:nvPicPr>
                      <p:cNvPr id="7" name="Object 6"/>
                      <p:cNvPicPr/>
                      <p:nvPr/>
                    </p:nvPicPr>
                    <p:blipFill>
                      <a:blip r:embed="rId7"/>
                      <a:stretch>
                        <a:fillRect/>
                      </a:stretch>
                    </p:blipFill>
                    <p:spPr>
                      <a:xfrm>
                        <a:off x="5576248" y="5174302"/>
                        <a:ext cx="257175" cy="365125"/>
                      </a:xfrm>
                      <a:prstGeom prst="rect">
                        <a:avLst/>
                      </a:prstGeom>
                    </p:spPr>
                  </p:pic>
                </p:oleObj>
              </mc:Fallback>
            </mc:AlternateContent>
          </a:graphicData>
        </a:graphic>
      </p:graphicFrame>
      <p:sp>
        <p:nvSpPr>
          <p:cNvPr id="5" name="Content Placeholder 4"/>
          <p:cNvSpPr>
            <a:spLocks noGrp="1"/>
          </p:cNvSpPr>
          <p:nvPr>
            <p:ph sz="quarter" idx="13"/>
          </p:nvPr>
        </p:nvSpPr>
        <p:spPr>
          <a:xfrm>
            <a:off x="5759366" y="5106131"/>
            <a:ext cx="2807143" cy="464913"/>
          </a:xfrm>
        </p:spPr>
        <p:txBody>
          <a:bodyPr/>
          <a:lstStyle/>
          <a:p>
            <a:pPr marL="0" indent="0">
              <a:buNone/>
            </a:pPr>
            <a:r>
              <a:rPr lang="en-US" sz="2000" dirty="0">
                <a:solidFill>
                  <a:srgbClr val="000000"/>
                </a:solidFill>
                <a:latin typeface="+mn-lt"/>
              </a:rPr>
              <a:t>(logical OR) operators,</a:t>
            </a:r>
            <a:endParaRPr lang="en-US" sz="2000" dirty="0">
              <a:latin typeface="+mn-lt"/>
            </a:endParaRPr>
          </a:p>
        </p:txBody>
      </p:sp>
      <p:sp>
        <p:nvSpPr>
          <p:cNvPr id="6" name="Content Placeholder 5"/>
          <p:cNvSpPr>
            <a:spLocks noGrp="1"/>
          </p:cNvSpPr>
          <p:nvPr>
            <p:ph sz="quarter" idx="14"/>
          </p:nvPr>
        </p:nvSpPr>
        <p:spPr>
          <a:xfrm>
            <a:off x="459728" y="5408248"/>
            <a:ext cx="8229600" cy="490993"/>
          </a:xfrm>
        </p:spPr>
        <p:txBody>
          <a:bodyPr/>
          <a:lstStyle/>
          <a:p>
            <a:pPr marL="0" indent="273050">
              <a:buNone/>
            </a:pPr>
            <a:r>
              <a:rPr lang="en-US" sz="2000" dirty="0">
                <a:solidFill>
                  <a:srgbClr val="000000"/>
                </a:solidFill>
                <a:latin typeface="+mn-lt"/>
              </a:rPr>
              <a:t>which are introduced in the Chapter 4</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4056935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(3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0" lvl="0" indent="0">
              <a:buNone/>
              <a:tabLst/>
              <a:defRPr/>
            </a:pPr>
            <a:r>
              <a:rPr lang="en-US" sz="2400" b="1" kern="1200" dirty="0">
                <a:solidFill>
                  <a:srgbClr val="000000"/>
                </a:solidFill>
                <a:latin typeface="Arial (Body)"/>
                <a:ea typeface="+mn-ea"/>
                <a:cs typeface="+mn-cs"/>
              </a:rPr>
              <a:t>Unsigned Integers </a:t>
            </a:r>
          </a:p>
          <a:p>
            <a:pPr lvl="0">
              <a:tabLst/>
              <a:defRPr/>
            </a:pPr>
            <a:r>
              <a:rPr lang="en-US" sz="2400" kern="1200" dirty="0">
                <a:solidFill>
                  <a:srgbClr val="000000"/>
                </a:solidFill>
                <a:latin typeface="Arial (Body)"/>
                <a:ea typeface="+mn-ea"/>
                <a:cs typeface="+mn-cs"/>
              </a:rPr>
              <a:t>In general, counters that should store only non-negative values should be declared with </a:t>
            </a:r>
            <a:r>
              <a:rPr lang="en-US" sz="2400" kern="1200" dirty="0" smtClean="0">
                <a:solidFill>
                  <a:srgbClr val="000000"/>
                </a:solidFill>
                <a:latin typeface="Consolas" panose="020B0609020204030204" pitchFamily="49" charset="0"/>
                <a:ea typeface="+mn-ea"/>
                <a:cs typeface="+mn-cs"/>
              </a:rPr>
              <a:t>unsigned</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before the integer type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Variables of </a:t>
            </a:r>
            <a:r>
              <a:rPr lang="en-US" sz="2400" kern="1200" dirty="0">
                <a:solidFill>
                  <a:srgbClr val="000000"/>
                </a:solidFill>
                <a:latin typeface="Consolas" panose="020B0609020204030204" pitchFamily="49" charset="0"/>
                <a:ea typeface="+mn-ea"/>
                <a:cs typeface="+mn-cs"/>
              </a:rPr>
              <a:t>unsigned</a:t>
            </a:r>
            <a:r>
              <a:rPr lang="en-US" sz="2400" kern="1200" dirty="0">
                <a:solidFill>
                  <a:srgbClr val="000000"/>
                </a:solidFill>
                <a:latin typeface="Arial (Body)"/>
                <a:ea typeface="+mn-ea"/>
                <a:cs typeface="+mn-cs"/>
              </a:rPr>
              <a:t> types can represent values from 0 to approximately twice the positive range of the corresponding signed integer types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You can determine your platform’s maximum unsigned int value with the constant </a:t>
            </a:r>
            <a:r>
              <a:rPr lang="en-US" sz="2400" kern="1200" dirty="0">
                <a:solidFill>
                  <a:srgbClr val="000000"/>
                </a:solidFill>
                <a:latin typeface="Consolas" panose="020B0609020204030204" pitchFamily="49" charset="0"/>
                <a:ea typeface="+mn-ea"/>
                <a:cs typeface="+mn-cs"/>
              </a:rPr>
              <a:t>UINT_MAX</a:t>
            </a:r>
            <a:r>
              <a:rPr lang="en-US" sz="2400" kern="1200" dirty="0">
                <a:solidFill>
                  <a:srgbClr val="000000"/>
                </a:solidFill>
                <a:latin typeface="Arial (Body)"/>
                <a:ea typeface="+mn-ea"/>
                <a:cs typeface="+mn-cs"/>
              </a:rPr>
              <a:t> from </a:t>
            </a:r>
            <a:r>
              <a:rPr lang="en-US" sz="2400" kern="1200" dirty="0">
                <a:solidFill>
                  <a:srgbClr val="000000"/>
                </a:solidFill>
                <a:latin typeface="Consolas" panose="020B0609020204030204" pitchFamily="49" charset="0"/>
                <a:ea typeface="+mn-ea"/>
                <a:cs typeface="+mn-cs"/>
              </a:rPr>
              <a:t>&lt;limits.h</a:t>
            </a:r>
            <a:r>
              <a:rPr lang="en-US" sz="2400" kern="1200" dirty="0" smtClean="0">
                <a:solidFill>
                  <a:srgbClr val="000000"/>
                </a:solidFill>
                <a:latin typeface="Consolas" panose="020B0609020204030204" pitchFamily="49" charset="0"/>
                <a:ea typeface="+mn-ea"/>
                <a:cs typeface="+mn-cs"/>
              </a:rPr>
              <a:t>&gt;</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0276316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(4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class-average program in </a:t>
            </a:r>
            <a:r>
              <a:rPr lang="en-US" altLang="en-US" sz="2200" kern="1200" dirty="0" smtClean="0">
                <a:solidFill>
                  <a:srgbClr val="000000"/>
                </a:solidFill>
                <a:latin typeface="Arial (Body)"/>
                <a:ea typeface="+mn-ea"/>
                <a:cs typeface="+mn-cs"/>
              </a:rPr>
              <a:t>Figure </a:t>
            </a:r>
            <a:r>
              <a:rPr lang="en-US" altLang="en-US" sz="2200" kern="1200" dirty="0">
                <a:solidFill>
                  <a:srgbClr val="000000"/>
                </a:solidFill>
                <a:latin typeface="Arial (Body)"/>
                <a:ea typeface="+mn-ea"/>
                <a:cs typeface="+mn-cs"/>
              </a:rPr>
              <a:t>3.6 could have declared as </a:t>
            </a:r>
            <a:r>
              <a:rPr lang="en-US" altLang="en-US" sz="2200" kern="1200" dirty="0">
                <a:solidFill>
                  <a:srgbClr val="000000"/>
                </a:solidFill>
                <a:latin typeface="Consolas" panose="020B0609020204030204" pitchFamily="49" charset="0"/>
                <a:ea typeface="+mn-ea"/>
                <a:cs typeface="+mn-cs"/>
              </a:rPr>
              <a:t>unsigned int </a:t>
            </a:r>
            <a:r>
              <a:rPr lang="en-US" altLang="en-US" sz="2200" kern="1200" dirty="0">
                <a:solidFill>
                  <a:srgbClr val="000000"/>
                </a:solidFill>
                <a:latin typeface="Arial (Body)"/>
                <a:ea typeface="+mn-ea"/>
                <a:cs typeface="+mn-cs"/>
              </a:rPr>
              <a:t>the variables </a:t>
            </a:r>
            <a:r>
              <a:rPr lang="en-US" altLang="en-US" sz="2200" kern="1200" dirty="0">
                <a:solidFill>
                  <a:srgbClr val="000000"/>
                </a:solidFill>
                <a:latin typeface="Consolas" panose="020B0609020204030204" pitchFamily="49" charset="0"/>
                <a:ea typeface="+mn-ea"/>
                <a:cs typeface="+mn-cs"/>
              </a:rPr>
              <a:t>grade, total </a:t>
            </a:r>
            <a:r>
              <a:rPr lang="en-US" altLang="en-US" sz="2200" kern="1200" dirty="0">
                <a:solidFill>
                  <a:srgbClr val="000000"/>
                </a:solidFill>
                <a:latin typeface="Arial (Body)"/>
                <a:ea typeface="+mn-ea"/>
                <a:cs typeface="+mn-cs"/>
              </a:rPr>
              <a:t>and </a:t>
            </a:r>
            <a:r>
              <a:rPr lang="en-US" altLang="en-US" sz="2200" kern="1200" dirty="0">
                <a:solidFill>
                  <a:srgbClr val="000000"/>
                </a:solidFill>
                <a:latin typeface="Consolas" panose="020B0609020204030204" pitchFamily="49" charset="0"/>
                <a:ea typeface="+mn-ea"/>
                <a:cs typeface="+mn-cs"/>
              </a:rPr>
              <a:t>average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lvl="0">
              <a:tabLst/>
            </a:pPr>
            <a:r>
              <a:rPr lang="en-US" altLang="en-US" sz="2200" kern="1200" dirty="0">
                <a:solidFill>
                  <a:srgbClr val="000000"/>
                </a:solidFill>
                <a:latin typeface="Arial (Body)"/>
                <a:ea typeface="+mn-ea"/>
                <a:cs typeface="+mn-cs"/>
              </a:rPr>
              <a:t>Grades are normally values from 0 to 100, so the total and average should each be greater than or equal to 0</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lvl="0">
              <a:tabLst/>
            </a:pPr>
            <a:r>
              <a:rPr lang="en-US" altLang="en-US" sz="2200" kern="1200" dirty="0">
                <a:solidFill>
                  <a:srgbClr val="000000"/>
                </a:solidFill>
                <a:latin typeface="Arial (Body)"/>
                <a:ea typeface="+mn-ea"/>
                <a:cs typeface="+mn-cs"/>
              </a:rPr>
              <a:t>We declared those variables as </a:t>
            </a:r>
            <a:r>
              <a:rPr lang="en-US" altLang="en-US" sz="2200" kern="1200" dirty="0">
                <a:solidFill>
                  <a:srgbClr val="000000"/>
                </a:solidFill>
                <a:latin typeface="Consolas" panose="020B0609020204030204" pitchFamily="49" charset="0"/>
                <a:ea typeface="+mn-ea"/>
                <a:cs typeface="+mn-cs"/>
              </a:rPr>
              <a:t>ints</a:t>
            </a:r>
            <a:r>
              <a:rPr lang="en-US" altLang="en-US" sz="2200" kern="1200" dirty="0">
                <a:solidFill>
                  <a:srgbClr val="000000"/>
                </a:solidFill>
                <a:latin typeface="Arial (Body)"/>
                <a:ea typeface="+mn-ea"/>
                <a:cs typeface="+mn-cs"/>
              </a:rPr>
              <a:t> because we can’t control what the user actually enters—the user could enter negative values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lvl="0">
              <a:tabLst/>
            </a:pPr>
            <a:r>
              <a:rPr lang="en-US" altLang="en-US" sz="2200" kern="1200" dirty="0">
                <a:solidFill>
                  <a:srgbClr val="000000"/>
                </a:solidFill>
                <a:latin typeface="Arial (Body)"/>
                <a:ea typeface="+mn-ea"/>
                <a:cs typeface="+mn-cs"/>
              </a:rPr>
              <a:t>Worse yet, the user could enter a value that’s not even a number. (We’ll show how to deal with such inputs later in the book</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11502051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(5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Sometimes sentinel-controlled loops use invalid values to terminate a loop</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For example, the class-average program of </a:t>
            </a:r>
            <a:r>
              <a:rPr lang="en-US" altLang="en-US" sz="2400" kern="1200" dirty="0" smtClean="0">
                <a:solidFill>
                  <a:srgbClr val="000000"/>
                </a:solidFill>
                <a:latin typeface="Arial (Body)"/>
                <a:ea typeface="+mn-ea"/>
                <a:cs typeface="+mn-cs"/>
              </a:rPr>
              <a:t>Figure 3.8 (see slide 91) </a:t>
            </a:r>
            <a:r>
              <a:rPr lang="en-US" altLang="en-US" sz="2400" kern="1200" dirty="0">
                <a:solidFill>
                  <a:srgbClr val="000000"/>
                </a:solidFill>
                <a:latin typeface="Arial (Body)"/>
                <a:ea typeface="+mn-ea"/>
                <a:cs typeface="+mn-cs"/>
              </a:rPr>
              <a:t>terminates the loop when the user enters the sentinel</a:t>
            </a:r>
            <a:r>
              <a:rPr lang="en-US" altLang="en-US" sz="2400" kern="1200" dirty="0">
                <a:solidFill>
                  <a:srgbClr val="000000"/>
                </a:solidFill>
                <a:latin typeface="Consolas" panose="020B0609020204030204" pitchFamily="49" charset="0"/>
                <a:ea typeface="+mn-ea"/>
                <a:cs typeface="+mn-cs"/>
              </a:rPr>
              <a:t> -1 </a:t>
            </a:r>
            <a:r>
              <a:rPr lang="en-US" altLang="en-US" sz="2400" kern="1200" dirty="0">
                <a:solidFill>
                  <a:srgbClr val="000000"/>
                </a:solidFill>
                <a:latin typeface="Arial (Body)"/>
                <a:ea typeface="+mn-ea"/>
                <a:cs typeface="+mn-cs"/>
              </a:rPr>
              <a:t>(an invalid grade), so it would be improper to declare variable grade as an </a:t>
            </a:r>
            <a:r>
              <a:rPr lang="en-US" altLang="en-US" sz="2400" kern="1200" dirty="0" smtClean="0">
                <a:solidFill>
                  <a:srgbClr val="000000"/>
                </a:solidFill>
                <a:latin typeface="Consolas" panose="020B0609020204030204" pitchFamily="49" charset="0"/>
                <a:ea typeface="+mn-ea"/>
                <a:cs typeface="+mn-cs"/>
              </a:rPr>
              <a:t>unsigned int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As you’ll see, the end-of-file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a:t>
            </a:r>
            <a:r>
              <a:rPr lang="en-US" altLang="en-US" sz="2400" kern="1200" dirty="0">
                <a:solidFill>
                  <a:srgbClr val="000000"/>
                </a:solidFill>
                <a:latin typeface="Arial (Body)"/>
                <a:ea typeface="+mn-ea"/>
                <a:cs typeface="+mn-cs"/>
              </a:rPr>
              <a:t>) indicator—which is introduced in the next chapter and is often used to terminate sentinel-controlled loops—is also a negative number</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71172711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(6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marL="0" lvl="0" indent="0">
              <a:buNone/>
              <a:tabLst/>
              <a:defRPr/>
            </a:pPr>
            <a:r>
              <a:rPr lang="en-US" sz="2400" b="1" kern="1200" dirty="0">
                <a:solidFill>
                  <a:srgbClr val="000000"/>
                </a:solidFill>
                <a:latin typeface="Consolas" panose="020B0609020204030204" pitchFamily="49" charset="0"/>
                <a:ea typeface="+mn-ea"/>
                <a:cs typeface="+mn-cs"/>
              </a:rPr>
              <a:t>scanf_s and printf_s</a:t>
            </a:r>
          </a:p>
          <a:p>
            <a:pPr lvl="0">
              <a:tabLst/>
              <a:defRPr/>
            </a:pPr>
            <a:r>
              <a:rPr lang="en-US" sz="2400" kern="1200" dirty="0">
                <a:solidFill>
                  <a:srgbClr val="000000"/>
                </a:solidFill>
                <a:latin typeface="Arial (Body)"/>
                <a:ea typeface="+mn-ea"/>
                <a:cs typeface="+mn-cs"/>
              </a:rPr>
              <a:t>The C11 standard’s Annex K introduces more secure versions of</a:t>
            </a:r>
            <a:r>
              <a:rPr lang="en-US" sz="2400" kern="1200" dirty="0">
                <a:solidFill>
                  <a:srgbClr val="000000"/>
                </a:solidFill>
                <a:latin typeface="Consolas" panose="020B0609020204030204" pitchFamily="49" charset="0"/>
                <a:ea typeface="+mn-ea"/>
                <a:cs typeface="+mn-cs"/>
              </a:rPr>
              <a:t> printf </a:t>
            </a:r>
            <a:r>
              <a:rPr lang="en-US" sz="2400" kern="1200" dirty="0">
                <a:solidFill>
                  <a:srgbClr val="000000"/>
                </a:solidFill>
                <a:latin typeface="Arial (Body)"/>
                <a:ea typeface="+mn-ea"/>
                <a:cs typeface="+mn-cs"/>
              </a:rPr>
              <a:t>and</a:t>
            </a:r>
            <a:r>
              <a:rPr lang="en-US" sz="2400" kern="1200" dirty="0">
                <a:solidFill>
                  <a:srgbClr val="000000"/>
                </a:solidFill>
                <a:latin typeface="Consolas" panose="020B0609020204030204" pitchFamily="49" charset="0"/>
                <a:ea typeface="+mn-ea"/>
                <a:cs typeface="+mn-cs"/>
              </a:rPr>
              <a:t> scanf </a:t>
            </a:r>
            <a:r>
              <a:rPr lang="en-US" sz="2400" kern="1200" dirty="0">
                <a:solidFill>
                  <a:srgbClr val="000000"/>
                </a:solidFill>
                <a:latin typeface="Arial (Body)"/>
                <a:ea typeface="+mn-ea"/>
                <a:cs typeface="+mn-cs"/>
              </a:rPr>
              <a:t>called </a:t>
            </a:r>
            <a:r>
              <a:rPr lang="en-US" sz="2400" kern="1200" dirty="0">
                <a:solidFill>
                  <a:srgbClr val="000000"/>
                </a:solidFill>
                <a:latin typeface="Consolas" panose="020B0609020204030204" pitchFamily="49" charset="0"/>
                <a:ea typeface="+mn-ea"/>
                <a:cs typeface="+mn-cs"/>
              </a:rPr>
              <a:t>printf_s</a:t>
            </a:r>
            <a:r>
              <a:rPr lang="en-US" sz="2400" kern="1200" dirty="0">
                <a:solidFill>
                  <a:srgbClr val="000000"/>
                </a:solidFill>
                <a:latin typeface="Arial (Body)"/>
                <a:ea typeface="+mn-ea"/>
                <a:cs typeface="+mn-cs"/>
              </a:rPr>
              <a:t> and </a:t>
            </a:r>
            <a:r>
              <a:rPr lang="en-US" sz="2400" kern="1200" dirty="0">
                <a:solidFill>
                  <a:srgbClr val="000000"/>
                </a:solidFill>
                <a:latin typeface="Consolas" panose="020B0609020204030204" pitchFamily="49" charset="0"/>
                <a:ea typeface="+mn-ea"/>
                <a:cs typeface="+mn-cs"/>
              </a:rPr>
              <a:t>scanf_s</a:t>
            </a:r>
            <a:r>
              <a:rPr lang="en-US" sz="2400" kern="1200" dirty="0">
                <a:solidFill>
                  <a:srgbClr val="000000"/>
                </a:solidFill>
                <a:latin typeface="Arial (Body)"/>
                <a:ea typeface="+mn-ea"/>
                <a:cs typeface="+mn-cs"/>
              </a:rPr>
              <a:t>. Annex K is designated as optional, so not every C vendor will implement it</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Microsoft implemented its own versions of </a:t>
            </a:r>
            <a:r>
              <a:rPr lang="en-US" sz="2400" kern="1200" dirty="0">
                <a:solidFill>
                  <a:srgbClr val="000000"/>
                </a:solidFill>
                <a:latin typeface="Consolas" panose="020B0609020204030204" pitchFamily="49" charset="0"/>
                <a:ea typeface="+mn-ea"/>
                <a:cs typeface="+mn-cs"/>
              </a:rPr>
              <a:t>printf_s</a:t>
            </a:r>
            <a:r>
              <a:rPr lang="en-US" sz="2400" kern="1200" dirty="0">
                <a:solidFill>
                  <a:srgbClr val="000000"/>
                </a:solidFill>
                <a:latin typeface="Arial (Body)"/>
                <a:ea typeface="+mn-ea"/>
                <a:cs typeface="+mn-cs"/>
              </a:rPr>
              <a:t> and </a:t>
            </a:r>
            <a:r>
              <a:rPr lang="en-US" sz="2400" kern="1200" dirty="0">
                <a:solidFill>
                  <a:srgbClr val="000000"/>
                </a:solidFill>
                <a:latin typeface="Consolas" panose="020B0609020204030204" pitchFamily="49" charset="0"/>
                <a:ea typeface="+mn-ea"/>
                <a:cs typeface="+mn-cs"/>
              </a:rPr>
              <a:t>scanf_s</a:t>
            </a:r>
            <a:r>
              <a:rPr lang="en-US" sz="2400" kern="1200" dirty="0">
                <a:solidFill>
                  <a:srgbClr val="000000"/>
                </a:solidFill>
                <a:latin typeface="Arial (Body)"/>
                <a:ea typeface="+mn-ea"/>
                <a:cs typeface="+mn-cs"/>
              </a:rPr>
              <a:t> prior to the publication of the C11 standard and immediately began issuing warnings for every </a:t>
            </a:r>
            <a:r>
              <a:rPr lang="en-US" sz="2400" kern="1200" dirty="0">
                <a:solidFill>
                  <a:srgbClr val="000000"/>
                </a:solidFill>
                <a:latin typeface="Consolas" panose="020B0609020204030204" pitchFamily="49" charset="0"/>
                <a:ea typeface="+mn-ea"/>
                <a:cs typeface="+mn-cs"/>
              </a:rPr>
              <a:t>scanf</a:t>
            </a:r>
            <a:r>
              <a:rPr lang="en-US" sz="2400" kern="1200" dirty="0">
                <a:solidFill>
                  <a:srgbClr val="000000"/>
                </a:solidFill>
                <a:latin typeface="+mn-lt"/>
                <a:ea typeface="+mn-ea"/>
                <a:cs typeface="+mn-cs"/>
              </a:rPr>
              <a:t> </a:t>
            </a:r>
            <a:r>
              <a:rPr lang="en-US" sz="2400" kern="1200" dirty="0">
                <a:solidFill>
                  <a:srgbClr val="000000"/>
                </a:solidFill>
                <a:latin typeface="Arial (Body)"/>
                <a:ea typeface="+mn-ea"/>
                <a:cs typeface="+mn-cs"/>
              </a:rPr>
              <a:t>call</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The warnings say that </a:t>
            </a:r>
            <a:r>
              <a:rPr lang="en-US" sz="2400" kern="1200" dirty="0">
                <a:solidFill>
                  <a:srgbClr val="000000"/>
                </a:solidFill>
                <a:latin typeface="Consolas" panose="020B0609020204030204" pitchFamily="49" charset="0"/>
                <a:ea typeface="+mn-ea"/>
                <a:cs typeface="+mn-cs"/>
              </a:rPr>
              <a:t>scanf</a:t>
            </a:r>
            <a:r>
              <a:rPr lang="en-US" sz="2400" kern="1200" dirty="0">
                <a:solidFill>
                  <a:srgbClr val="000000"/>
                </a:solidFill>
                <a:latin typeface="Arial (Body)"/>
                <a:ea typeface="+mn-ea"/>
                <a:cs typeface="+mn-cs"/>
              </a:rPr>
              <a:t> is deprecated—it should no longer be used—and that you should consider using </a:t>
            </a:r>
            <a:r>
              <a:rPr lang="en-US" sz="2400" kern="1200" dirty="0">
                <a:solidFill>
                  <a:srgbClr val="000000"/>
                </a:solidFill>
                <a:latin typeface="Consolas" panose="020B0609020204030204" pitchFamily="49" charset="0"/>
                <a:ea typeface="+mn-ea"/>
                <a:cs typeface="+mn-cs"/>
              </a:rPr>
              <a:t>scanf_s</a:t>
            </a:r>
            <a:r>
              <a:rPr lang="en-US" sz="2400" kern="1200" dirty="0">
                <a:solidFill>
                  <a:srgbClr val="000000"/>
                </a:solidFill>
                <a:latin typeface="Arial (Body)"/>
                <a:ea typeface="+mn-ea"/>
                <a:cs typeface="+mn-cs"/>
              </a:rPr>
              <a:t> instead</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0682492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3.13 Secure C Programming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(7 of 7)</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31843"/>
          </a:xfrm>
        </p:spPr>
        <p:txBody>
          <a:bodyPr wrap="square" lIns="91425" tIns="91425" rIns="91425" bIns="91425">
            <a:spAutoFit/>
          </a:bodyPr>
          <a:lstStyle/>
          <a:p>
            <a:pPr lvl="0">
              <a:tabLst/>
              <a:defRPr/>
            </a:pPr>
            <a:r>
              <a:rPr lang="en-US" sz="2000" kern="1200" dirty="0" smtClean="0">
                <a:solidFill>
                  <a:srgbClr val="000000"/>
                </a:solidFill>
                <a:latin typeface="Arial (Body)"/>
                <a:ea typeface="+mn-ea"/>
                <a:cs typeface="+mn-cs"/>
              </a:rPr>
              <a:t>There are two ways to eliminate Visual C++’s </a:t>
            </a:r>
            <a:r>
              <a:rPr lang="en-US" sz="2000" kern="1200" dirty="0" smtClean="0">
                <a:solidFill>
                  <a:srgbClr val="000000"/>
                </a:solidFill>
                <a:latin typeface="Consolas" panose="020B0609020204030204" pitchFamily="49" charset="0"/>
                <a:ea typeface="+mn-ea"/>
                <a:cs typeface="+mn-cs"/>
              </a:rPr>
              <a:t>scanf</a:t>
            </a:r>
            <a:r>
              <a:rPr lang="en-US" sz="2000" kern="1200" dirty="0" smtClean="0">
                <a:solidFill>
                  <a:srgbClr val="000000"/>
                </a:solidFill>
                <a:latin typeface="Arial (Body)"/>
                <a:ea typeface="+mn-ea"/>
                <a:cs typeface="+mn-cs"/>
              </a:rPr>
              <a:t> warnings—you can use scanf_s instead of </a:t>
            </a:r>
            <a:r>
              <a:rPr lang="en-US" sz="2000" kern="1200" dirty="0" smtClean="0">
                <a:solidFill>
                  <a:srgbClr val="000000"/>
                </a:solidFill>
                <a:latin typeface="Consolas" panose="020B0609020204030204" pitchFamily="49" charset="0"/>
                <a:ea typeface="+mn-ea"/>
                <a:cs typeface="+mn-cs"/>
              </a:rPr>
              <a:t>scanf</a:t>
            </a:r>
            <a:r>
              <a:rPr lang="en-US" sz="2000" kern="1200" dirty="0" smtClean="0">
                <a:solidFill>
                  <a:srgbClr val="000000"/>
                </a:solidFill>
                <a:latin typeface="Arial (Body)"/>
                <a:ea typeface="+mn-ea"/>
                <a:cs typeface="+mn-cs"/>
              </a:rPr>
              <a:t> or you can disable these warnings.</a:t>
            </a:r>
          </a:p>
          <a:p>
            <a:pPr lvl="0">
              <a:tabLst/>
              <a:defRPr/>
            </a:pPr>
            <a:r>
              <a:rPr lang="en-US" sz="2000" kern="1200" dirty="0" smtClean="0">
                <a:solidFill>
                  <a:srgbClr val="000000"/>
                </a:solidFill>
                <a:latin typeface="Arial (Body)"/>
                <a:ea typeface="+mn-ea"/>
                <a:cs typeface="+mn-cs"/>
              </a:rPr>
              <a:t>For the input statements we’ve used so far, Visual C++ users can simply replace </a:t>
            </a:r>
            <a:r>
              <a:rPr lang="en-US" sz="2000" kern="1200" dirty="0" smtClean="0">
                <a:solidFill>
                  <a:srgbClr val="000000"/>
                </a:solidFill>
                <a:latin typeface="Consolas" panose="020B0609020204030204" pitchFamily="49" charset="0"/>
                <a:ea typeface="+mn-ea"/>
                <a:cs typeface="+mn-cs"/>
              </a:rPr>
              <a:t>scanf</a:t>
            </a:r>
            <a:r>
              <a:rPr lang="en-US" sz="2000" kern="1200" dirty="0" smtClean="0">
                <a:solidFill>
                  <a:srgbClr val="000000"/>
                </a:solidFill>
                <a:latin typeface="Arial (Body)"/>
                <a:ea typeface="+mn-ea"/>
                <a:cs typeface="+mn-cs"/>
              </a:rPr>
              <a:t> with </a:t>
            </a:r>
            <a:r>
              <a:rPr lang="en-US" sz="2000" kern="1200" dirty="0" smtClean="0">
                <a:solidFill>
                  <a:srgbClr val="000000"/>
                </a:solidFill>
                <a:latin typeface="Consolas" panose="020B0609020204030204" pitchFamily="49" charset="0"/>
                <a:ea typeface="+mn-ea"/>
                <a:cs typeface="+mn-cs"/>
              </a:rPr>
              <a:t>scanf_s</a:t>
            </a:r>
            <a:r>
              <a:rPr lang="en-US" sz="2000" kern="1200" dirty="0" smtClean="0">
                <a:solidFill>
                  <a:srgbClr val="000000"/>
                </a:solidFill>
                <a:latin typeface="Arial (Body)"/>
                <a:ea typeface="+mn-ea"/>
                <a:cs typeface="+mn-cs"/>
              </a:rPr>
              <a:t>. You can disable the warning messages in Visual C++ as follows:</a:t>
            </a:r>
          </a:p>
          <a:p>
            <a:pPr marL="432000" lvl="0" indent="-432000">
              <a:buSzPts val="2400"/>
              <a:buFont typeface="+mj-lt"/>
              <a:buAutoNum type="arabicPeriod"/>
              <a:tabLst/>
              <a:defRPr/>
            </a:pPr>
            <a:r>
              <a:rPr lang="en-US" sz="2000" kern="1200" dirty="0" smtClean="0">
                <a:solidFill>
                  <a:srgbClr val="000000"/>
                </a:solidFill>
                <a:latin typeface="Arial (Body)"/>
                <a:ea typeface="+mn-ea"/>
                <a:cs typeface="+mn-cs"/>
              </a:rPr>
              <a:t>Type </a:t>
            </a:r>
            <a:r>
              <a:rPr lang="en-US" sz="2000" b="1" kern="1200" dirty="0" smtClean="0">
                <a:solidFill>
                  <a:srgbClr val="000000"/>
                </a:solidFill>
                <a:latin typeface="Arial (Body)"/>
                <a:ea typeface="+mn-ea"/>
                <a:cs typeface="+mn-cs"/>
              </a:rPr>
              <a:t>Alt F7 </a:t>
            </a:r>
            <a:r>
              <a:rPr lang="en-US" sz="2000" kern="1200" dirty="0" smtClean="0">
                <a:solidFill>
                  <a:srgbClr val="000000"/>
                </a:solidFill>
                <a:latin typeface="Arial (Body)"/>
                <a:ea typeface="+mn-ea"/>
                <a:cs typeface="+mn-cs"/>
              </a:rPr>
              <a:t>to display the </a:t>
            </a:r>
            <a:r>
              <a:rPr lang="en-US" sz="2000" kern="1200" dirty="0" smtClean="0">
                <a:solidFill>
                  <a:srgbClr val="000000"/>
                </a:solidFill>
                <a:latin typeface="Arial (Body)"/>
                <a:ea typeface="+mn-ea"/>
                <a:cs typeface="Arial" pitchFamily="34" charset="0"/>
              </a:rPr>
              <a:t>Property Pages </a:t>
            </a:r>
            <a:r>
              <a:rPr lang="en-US" sz="2000" kern="1200" dirty="0" smtClean="0">
                <a:solidFill>
                  <a:srgbClr val="000000"/>
                </a:solidFill>
                <a:latin typeface="Arial (Body)"/>
                <a:ea typeface="+mn-ea"/>
                <a:cs typeface="+mn-cs"/>
              </a:rPr>
              <a:t>dialog for your project.</a:t>
            </a:r>
          </a:p>
          <a:p>
            <a:pPr marL="432000" lvl="0" indent="-432000">
              <a:buSzPts val="2400"/>
              <a:buFont typeface="+mj-lt"/>
              <a:buAutoNum type="arabicPeriod"/>
              <a:tabLst/>
              <a:defRPr/>
            </a:pPr>
            <a:r>
              <a:rPr lang="en-US" sz="2000" kern="1200" dirty="0" smtClean="0">
                <a:solidFill>
                  <a:srgbClr val="000000"/>
                </a:solidFill>
                <a:latin typeface="Arial (Body)"/>
                <a:ea typeface="+mn-ea"/>
                <a:cs typeface="+mn-cs"/>
              </a:rPr>
              <a:t>In the left column, expand </a:t>
            </a:r>
            <a:r>
              <a:rPr lang="en-US" sz="2000" kern="1200" dirty="0" smtClean="0">
                <a:solidFill>
                  <a:srgbClr val="000000"/>
                </a:solidFill>
                <a:latin typeface="Arial (Body)"/>
                <a:ea typeface="+mn-ea"/>
                <a:cs typeface="Arial" pitchFamily="34" charset="0"/>
              </a:rPr>
              <a:t>Configuration Properties &gt; C/C++ </a:t>
            </a:r>
            <a:r>
              <a:rPr lang="en-US" sz="2000" kern="1200" dirty="0" smtClean="0">
                <a:solidFill>
                  <a:srgbClr val="000000"/>
                </a:solidFill>
                <a:latin typeface="Arial (Body)"/>
                <a:ea typeface="+mn-ea"/>
                <a:cs typeface="+mn-cs"/>
              </a:rPr>
              <a:t>and select </a:t>
            </a:r>
            <a:r>
              <a:rPr lang="en-US" sz="2000" kern="1200" dirty="0" smtClean="0">
                <a:solidFill>
                  <a:srgbClr val="000000"/>
                </a:solidFill>
                <a:latin typeface="Arial (Body)"/>
                <a:ea typeface="+mn-ea"/>
                <a:cs typeface="Arial" pitchFamily="34" charset="0"/>
              </a:rPr>
              <a:t>Preprocessor</a:t>
            </a:r>
            <a:r>
              <a:rPr lang="en-US" sz="2000" kern="1200" dirty="0" smtClean="0">
                <a:solidFill>
                  <a:srgbClr val="000000"/>
                </a:solidFill>
                <a:latin typeface="Arial (Body)"/>
                <a:ea typeface="+mn-ea"/>
                <a:cs typeface="+mn-cs"/>
              </a:rPr>
              <a:t>.</a:t>
            </a:r>
          </a:p>
          <a:p>
            <a:pPr marL="432000" lvl="0" indent="-432000">
              <a:buSzPts val="2400"/>
              <a:buFont typeface="+mj-lt"/>
              <a:buAutoNum type="arabicPeriod"/>
              <a:tabLst/>
              <a:defRPr/>
            </a:pPr>
            <a:r>
              <a:rPr lang="en-US" sz="2000" kern="1200" dirty="0" smtClean="0">
                <a:solidFill>
                  <a:srgbClr val="000000"/>
                </a:solidFill>
                <a:latin typeface="Arial (Body)"/>
                <a:ea typeface="+mn-ea"/>
                <a:cs typeface="+mn-cs"/>
              </a:rPr>
              <a:t>In the right column, at the end of the value for </a:t>
            </a:r>
            <a:r>
              <a:rPr lang="en-US" sz="2000" kern="1200" dirty="0" smtClean="0">
                <a:solidFill>
                  <a:srgbClr val="000000"/>
                </a:solidFill>
                <a:latin typeface="Arial (Body)"/>
                <a:ea typeface="+mn-ea"/>
                <a:cs typeface="Arial" pitchFamily="34" charset="0"/>
              </a:rPr>
              <a:t>Preprocessor Definitions</a:t>
            </a:r>
            <a:r>
              <a:rPr lang="en-US" sz="2000" kern="1200" dirty="0" smtClean="0">
                <a:solidFill>
                  <a:srgbClr val="000000"/>
                </a:solidFill>
                <a:latin typeface="Arial (Body)"/>
                <a:ea typeface="+mn-ea"/>
                <a:cs typeface="+mn-cs"/>
              </a:rPr>
              <a:t>, insert</a:t>
            </a:r>
          </a:p>
        </p:txBody>
      </p:sp>
      <p:sp>
        <p:nvSpPr>
          <p:cNvPr id="4" name="Text Placeholder 3"/>
          <p:cNvSpPr>
            <a:spLocks noGrp="1"/>
          </p:cNvSpPr>
          <p:nvPr>
            <p:ph type="body" idx="2"/>
          </p:nvPr>
        </p:nvSpPr>
        <p:spPr>
          <a:xfrm>
            <a:off x="457200" y="5459108"/>
            <a:ext cx="8229600" cy="885423"/>
          </a:xfrm>
        </p:spPr>
        <p:txBody>
          <a:bodyPr/>
          <a:lstStyle/>
          <a:p>
            <a:pPr marL="741600" lvl="3" indent="-284400">
              <a:buFont typeface="Arial" panose="020B0604020202020204" pitchFamily="34" charset="0"/>
              <a:buChar char="–"/>
              <a:defRPr/>
            </a:pPr>
            <a:r>
              <a:rPr lang="en-US" sz="2000" kern="1200" dirty="0">
                <a:solidFill>
                  <a:srgbClr val="000000"/>
                </a:solidFill>
                <a:latin typeface="Arial (Body)"/>
              </a:rPr>
              <a:t>;_CRT_SECURE_NO_WARNINGS</a:t>
            </a:r>
          </a:p>
          <a:p>
            <a:pPr marL="432000" lvl="0" indent="-432000">
              <a:buSzPts val="2400"/>
              <a:buFont typeface="+mj-lt"/>
              <a:buAutoNum type="arabicPeriod" startAt="4"/>
              <a:tabLst/>
              <a:defRPr/>
            </a:pPr>
            <a:r>
              <a:rPr lang="en-US" sz="2000" kern="1200" dirty="0">
                <a:solidFill>
                  <a:srgbClr val="000000"/>
                </a:solidFill>
                <a:latin typeface="Arial (Body)"/>
              </a:rPr>
              <a:t>Click </a:t>
            </a:r>
            <a:r>
              <a:rPr lang="en-US" sz="2000" kern="1200" dirty="0" smtClean="0">
                <a:solidFill>
                  <a:srgbClr val="000000"/>
                </a:solidFill>
                <a:latin typeface="Arial (Body)"/>
                <a:cs typeface="Arial" pitchFamily="34" charset="0"/>
              </a:rPr>
              <a:t>OK</a:t>
            </a:r>
            <a:r>
              <a:rPr lang="en-US" sz="2000" kern="1200" dirty="0" smtClean="0">
                <a:solidFill>
                  <a:srgbClr val="000000"/>
                </a:solidFill>
                <a:latin typeface="Arial (Body)"/>
              </a:rPr>
              <a:t> </a:t>
            </a:r>
            <a:r>
              <a:rPr lang="en-US" sz="2000" kern="1200" dirty="0">
                <a:solidFill>
                  <a:srgbClr val="000000"/>
                </a:solidFill>
                <a:latin typeface="Arial (Body)"/>
              </a:rPr>
              <a:t>to save the changes</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36167432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(4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069767"/>
          </a:xfrm>
        </p:spPr>
        <p:txBody>
          <a:bodyPr wrap="square" lIns="91425" tIns="91425" rIns="91425" bIns="91425">
            <a:spAutoFit/>
          </a:bodyPr>
          <a:lstStyle/>
          <a:p>
            <a:pPr lvl="0">
              <a:tabLst/>
              <a:defRPr/>
            </a:pPr>
            <a:r>
              <a:rPr lang="en-US" sz="2200" kern="1200" dirty="0">
                <a:solidFill>
                  <a:srgbClr val="000000"/>
                </a:solidFill>
                <a:latin typeface="+mn-lt"/>
                <a:ea typeface="+mn-ea"/>
                <a:cs typeface="+mn-cs"/>
              </a:rPr>
              <a:t>The sequence structure is simple—unless directed otherwise, the computer executes C statements one after the other in the order in which they’re written.</a:t>
            </a:r>
          </a:p>
          <a:p>
            <a:pPr lvl="0">
              <a:tabLst/>
              <a:defRPr/>
            </a:pPr>
            <a:r>
              <a:rPr lang="en-US" sz="2200" kern="1200" dirty="0">
                <a:solidFill>
                  <a:srgbClr val="000000"/>
                </a:solidFill>
                <a:latin typeface="+mn-lt"/>
                <a:ea typeface="+mn-ea"/>
                <a:cs typeface="+mn-cs"/>
              </a:rPr>
              <a:t>The </a:t>
            </a:r>
            <a:r>
              <a:rPr lang="en-US" sz="2200" b="1" kern="1200" dirty="0" smtClean="0">
                <a:solidFill>
                  <a:srgbClr val="000000"/>
                </a:solidFill>
                <a:latin typeface="+mn-lt"/>
                <a:ea typeface="+mn-ea"/>
                <a:cs typeface="+mn-cs"/>
              </a:rPr>
              <a:t>flowchart</a:t>
            </a:r>
            <a:r>
              <a:rPr lang="en-US" sz="2200" kern="1200" dirty="0" smtClean="0">
                <a:solidFill>
                  <a:srgbClr val="000000"/>
                </a:solidFill>
                <a:latin typeface="+mn-lt"/>
                <a:ea typeface="+mn-ea"/>
                <a:cs typeface="+mn-cs"/>
              </a:rPr>
              <a:t> </a:t>
            </a:r>
            <a:r>
              <a:rPr lang="en-US" sz="2200" kern="1200" dirty="0">
                <a:solidFill>
                  <a:srgbClr val="000000"/>
                </a:solidFill>
                <a:latin typeface="+mn-lt"/>
                <a:ea typeface="+mn-ea"/>
                <a:cs typeface="+mn-cs"/>
              </a:rPr>
              <a:t>segment of </a:t>
            </a:r>
            <a:r>
              <a:rPr lang="en-US" sz="2200" kern="1200" dirty="0" smtClean="0">
                <a:solidFill>
                  <a:srgbClr val="000000"/>
                </a:solidFill>
                <a:latin typeface="+mn-lt"/>
                <a:ea typeface="+mn-ea"/>
                <a:cs typeface="+mn-cs"/>
              </a:rPr>
              <a:t>Figure</a:t>
            </a:r>
            <a:r>
              <a:rPr lang="en-US" sz="2200" kern="1200" dirty="0">
                <a:solidFill>
                  <a:srgbClr val="000000"/>
                </a:solidFill>
                <a:latin typeface="+mn-lt"/>
                <a:ea typeface="+mn-ea"/>
                <a:cs typeface="+mn-cs"/>
              </a:rPr>
              <a:t> 3.1 illustrates C’s sequence structure</a:t>
            </a:r>
            <a:r>
              <a:rPr lang="en-US" sz="2200" kern="1200" dirty="0" smtClean="0">
                <a:solidFill>
                  <a:srgbClr val="000000"/>
                </a:solidFill>
                <a:latin typeface="+mn-lt"/>
                <a:ea typeface="+mn-ea"/>
                <a:cs typeface="+mn-cs"/>
              </a:rPr>
              <a:t>.</a:t>
            </a:r>
            <a:endParaRPr lang="en-US" sz="2200" kern="1200" dirty="0">
              <a:solidFill>
                <a:srgbClr val="000000"/>
              </a:solidFill>
              <a:latin typeface="+mn-lt"/>
              <a:ea typeface="+mn-ea"/>
              <a:cs typeface="+mn-cs"/>
            </a:endParaRPr>
          </a:p>
        </p:txBody>
      </p:sp>
      <p:sp>
        <p:nvSpPr>
          <p:cNvPr id="4" name="Text Placeholder 3"/>
          <p:cNvSpPr>
            <a:spLocks noGrp="1"/>
          </p:cNvSpPr>
          <p:nvPr>
            <p:ph type="body" idx="2"/>
          </p:nvPr>
        </p:nvSpPr>
        <p:spPr>
          <a:xfrm>
            <a:off x="457200" y="3631495"/>
            <a:ext cx="8229600" cy="2769305"/>
          </a:xfrm>
        </p:spPr>
        <p:txBody>
          <a:bodyPr/>
          <a:lstStyle/>
          <a:p>
            <a:pPr marL="0" lvl="0" indent="0">
              <a:buNone/>
              <a:tabLst/>
              <a:defRPr/>
            </a:pPr>
            <a:r>
              <a:rPr lang="en-US" sz="2200" b="1" kern="1200" dirty="0">
                <a:solidFill>
                  <a:srgbClr val="000000"/>
                </a:solidFill>
                <a:latin typeface="+mn-lt"/>
              </a:rPr>
              <a:t>Flowcharts</a:t>
            </a:r>
          </a:p>
          <a:p>
            <a:pPr lvl="0">
              <a:tabLst/>
              <a:defRPr/>
            </a:pPr>
            <a:r>
              <a:rPr lang="en-US" sz="2200" kern="1200" dirty="0">
                <a:solidFill>
                  <a:srgbClr val="000000"/>
                </a:solidFill>
                <a:latin typeface="+mn-lt"/>
              </a:rPr>
              <a:t>A flowchart is a graphical representation of an algorithm or of a portion of an algorithm.</a:t>
            </a:r>
          </a:p>
          <a:p>
            <a:pPr lvl="0">
              <a:tabLst/>
              <a:defRPr/>
            </a:pPr>
            <a:r>
              <a:rPr lang="en-US" sz="2200" kern="1200" dirty="0">
                <a:solidFill>
                  <a:srgbClr val="000000"/>
                </a:solidFill>
                <a:latin typeface="+mn-lt"/>
              </a:rPr>
              <a:t>Flowcharts are drawn using certain special-purpose symbols such as rectangles, diamonds, rounded rectangles, and small circles; these symbols are connected by arrows called </a:t>
            </a:r>
            <a:r>
              <a:rPr lang="en-US" sz="2200" b="1" kern="1200" dirty="0">
                <a:solidFill>
                  <a:srgbClr val="000000"/>
                </a:solidFill>
                <a:latin typeface="+mn-lt"/>
              </a:rPr>
              <a:t>flowlines</a:t>
            </a:r>
            <a:r>
              <a:rPr lang="en-US" sz="2200" kern="1200" dirty="0" smtClean="0">
                <a:solidFill>
                  <a:srgbClr val="000000"/>
                </a:solidFill>
                <a:latin typeface="+mn-lt"/>
              </a:rPr>
              <a:t>.</a:t>
            </a:r>
            <a:endParaRPr lang="en-US" sz="2200" kern="1200" dirty="0">
              <a:solidFill>
                <a:srgbClr val="000000"/>
              </a:solidFill>
              <a:latin typeface="+mn-lt"/>
            </a:endParaRPr>
          </a:p>
        </p:txBody>
      </p:sp>
    </p:spTree>
    <p:extLst>
      <p:ext uri="{BB962C8B-B14F-4D97-AF65-F5344CB8AC3E}">
        <p14:creationId xmlns:p14="http://schemas.microsoft.com/office/powerpoint/2010/main" val="2026991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(5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Like pseudocode, flowcharts are useful for developing and representing algorithms, although pseudocode is preferred by most programmers.</a:t>
            </a:r>
          </a:p>
          <a:p>
            <a:pPr lvl="0">
              <a:tabLst/>
            </a:pPr>
            <a:r>
              <a:rPr lang="en-US" altLang="en-US" sz="2000" kern="1200" dirty="0">
                <a:solidFill>
                  <a:srgbClr val="000000"/>
                </a:solidFill>
                <a:latin typeface="Arial (Body)"/>
                <a:ea typeface="+mn-ea"/>
                <a:cs typeface="+mn-cs"/>
              </a:rPr>
              <a:t>Consider the flowchart for the sequence structure in </a:t>
            </a:r>
            <a:r>
              <a:rPr lang="en-US" altLang="en-US" sz="2000" kern="1200" dirty="0" smtClean="0">
                <a:solidFill>
                  <a:srgbClr val="000000"/>
                </a:solidFill>
                <a:latin typeface="Arial (Body)"/>
                <a:ea typeface="+mn-ea"/>
                <a:cs typeface="+mn-cs"/>
              </a:rPr>
              <a:t>Figure</a:t>
            </a:r>
            <a:r>
              <a:rPr lang="en-US" altLang="en-US" sz="2000" kern="1200" dirty="0">
                <a:solidFill>
                  <a:srgbClr val="000000"/>
                </a:solidFill>
                <a:latin typeface="Arial (Body)"/>
                <a:ea typeface="+mn-ea"/>
                <a:cs typeface="+mn-cs"/>
              </a:rPr>
              <a:t> 3.1.</a:t>
            </a:r>
          </a:p>
          <a:p>
            <a:pPr lvl="0">
              <a:tabLst/>
            </a:pPr>
            <a:r>
              <a:rPr lang="en-US" altLang="en-US" sz="2000" kern="1200" dirty="0">
                <a:solidFill>
                  <a:srgbClr val="000000"/>
                </a:solidFill>
                <a:latin typeface="Arial (Body)"/>
                <a:ea typeface="+mn-ea"/>
                <a:cs typeface="+mn-cs"/>
              </a:rPr>
              <a:t>We use the </a:t>
            </a:r>
            <a:r>
              <a:rPr lang="en-US" altLang="en-US" sz="2000" b="1" kern="1200" dirty="0">
                <a:solidFill>
                  <a:srgbClr val="000000"/>
                </a:solidFill>
                <a:latin typeface="Arial (Body)"/>
                <a:ea typeface="+mn-ea"/>
                <a:cs typeface="+mn-cs"/>
              </a:rPr>
              <a:t>rectangle symbol</a:t>
            </a:r>
            <a:r>
              <a:rPr lang="en-US" altLang="en-US" sz="2000" kern="1200" dirty="0">
                <a:solidFill>
                  <a:srgbClr val="000000"/>
                </a:solidFill>
                <a:latin typeface="Arial (Body)"/>
                <a:ea typeface="+mn-ea"/>
                <a:cs typeface="+mn-cs"/>
              </a:rPr>
              <a:t>, also called the </a:t>
            </a:r>
            <a:r>
              <a:rPr lang="en-US" altLang="en-US" sz="2000" b="1" kern="1200" dirty="0">
                <a:solidFill>
                  <a:srgbClr val="000000"/>
                </a:solidFill>
                <a:latin typeface="Arial (Body)"/>
                <a:ea typeface="+mn-ea"/>
                <a:cs typeface="+mn-cs"/>
              </a:rPr>
              <a:t>action symbol</a:t>
            </a:r>
            <a:r>
              <a:rPr lang="en-US" altLang="en-US" sz="2000" kern="1200" dirty="0">
                <a:solidFill>
                  <a:srgbClr val="000000"/>
                </a:solidFill>
                <a:latin typeface="Arial (Body)"/>
                <a:ea typeface="+mn-ea"/>
                <a:cs typeface="+mn-cs"/>
              </a:rPr>
              <a:t>, to indicate any type of action including a calculation or an input/output operation.</a:t>
            </a:r>
          </a:p>
          <a:p>
            <a:pPr lvl="0">
              <a:tabLst/>
            </a:pPr>
            <a:r>
              <a:rPr lang="en-US" altLang="en-US" sz="2000" kern="1200" dirty="0">
                <a:solidFill>
                  <a:srgbClr val="000000"/>
                </a:solidFill>
                <a:latin typeface="Arial (Body)"/>
                <a:ea typeface="+mn-ea"/>
                <a:cs typeface="+mn-cs"/>
              </a:rPr>
              <a:t>The flowlines in the figure indicate the order in which the actions are performed—first, </a:t>
            </a:r>
            <a:r>
              <a:rPr lang="en-US" altLang="en-US" sz="2000" kern="1200" dirty="0">
                <a:solidFill>
                  <a:srgbClr val="000000"/>
                </a:solidFill>
                <a:latin typeface="Consolas" panose="020B0609020204030204" pitchFamily="49" charset="0"/>
                <a:ea typeface="+mn-ea"/>
                <a:cs typeface="+mn-cs"/>
              </a:rPr>
              <a:t>grade</a:t>
            </a:r>
            <a:r>
              <a:rPr lang="en-US" altLang="en-US" sz="2000" kern="1200" dirty="0">
                <a:solidFill>
                  <a:srgbClr val="000000"/>
                </a:solidFill>
                <a:latin typeface="Arial (Body)"/>
                <a:ea typeface="+mn-ea"/>
                <a:cs typeface="+mn-cs"/>
              </a:rPr>
              <a:t> is added to </a:t>
            </a:r>
            <a:r>
              <a:rPr lang="en-US" altLang="en-US" sz="2000" kern="1200" dirty="0">
                <a:solidFill>
                  <a:srgbClr val="000000"/>
                </a:solidFill>
                <a:latin typeface="Consolas" panose="020B0609020204030204" pitchFamily="49" charset="0"/>
                <a:ea typeface="+mn-ea"/>
                <a:cs typeface="+mn-cs"/>
              </a:rPr>
              <a:t>total</a:t>
            </a:r>
            <a:r>
              <a:rPr lang="en-US" altLang="en-US" sz="2000" kern="1200" dirty="0">
                <a:solidFill>
                  <a:srgbClr val="000000"/>
                </a:solidFill>
                <a:latin typeface="Arial (Body)"/>
                <a:ea typeface="+mn-ea"/>
                <a:cs typeface="+mn-cs"/>
              </a:rPr>
              <a:t>, then </a:t>
            </a:r>
            <a:r>
              <a:rPr lang="en-US" altLang="en-US" sz="2000" kern="1200" dirty="0">
                <a:solidFill>
                  <a:srgbClr val="000000"/>
                </a:solidFill>
                <a:latin typeface="Consolas" panose="020B0609020204030204" pitchFamily="49" charset="0"/>
                <a:ea typeface="+mn-ea"/>
                <a:cs typeface="+mn-cs"/>
              </a:rPr>
              <a:t>1</a:t>
            </a:r>
            <a:r>
              <a:rPr lang="en-US" altLang="en-US" sz="2000" kern="1200" dirty="0">
                <a:solidFill>
                  <a:srgbClr val="000000"/>
                </a:solidFill>
                <a:latin typeface="Arial (Body)"/>
                <a:ea typeface="+mn-ea"/>
                <a:cs typeface="+mn-cs"/>
              </a:rPr>
              <a:t> is </a:t>
            </a:r>
            <a:r>
              <a:rPr lang="en-US" altLang="en-US" sz="2000" kern="1200" dirty="0" smtClean="0">
                <a:solidFill>
                  <a:srgbClr val="000000"/>
                </a:solidFill>
                <a:latin typeface="Arial (Body)"/>
                <a:ea typeface="+mn-ea"/>
                <a:cs typeface="+mn-cs"/>
              </a:rPr>
              <a:t>added to </a:t>
            </a:r>
            <a:r>
              <a:rPr lang="en-US" altLang="en-US" sz="2000" kern="1200" dirty="0" smtClean="0">
                <a:solidFill>
                  <a:srgbClr val="000000"/>
                </a:solidFill>
                <a:latin typeface="Consolas" panose="020B0609020204030204" pitchFamily="49" charset="0"/>
                <a:ea typeface="+mn-ea"/>
                <a:cs typeface="+mn-cs"/>
              </a:rPr>
              <a:t>counter</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lvl="0">
              <a:tabLst/>
            </a:pPr>
            <a:r>
              <a:rPr lang="en-US" altLang="en-US" sz="2000" kern="1200" dirty="0">
                <a:solidFill>
                  <a:srgbClr val="000000"/>
                </a:solidFill>
                <a:latin typeface="Arial (Body)"/>
                <a:ea typeface="+mn-ea"/>
                <a:cs typeface="+mn-cs"/>
              </a:rPr>
              <a:t>C allows us to have as many actions as we want in a sequence </a:t>
            </a:r>
            <a:r>
              <a:rPr lang="en-US" altLang="en-US" sz="2000" kern="1200" dirty="0" smtClean="0">
                <a:solidFill>
                  <a:srgbClr val="000000"/>
                </a:solidFill>
                <a:latin typeface="Arial (Body)"/>
                <a:ea typeface="+mn-ea"/>
                <a:cs typeface="+mn-cs"/>
              </a:rPr>
              <a:t>structure</a:t>
            </a:r>
            <a:r>
              <a:rPr lang="en-US" altLang="en-US" sz="2000" kern="1200" dirty="0">
                <a:solidFill>
                  <a:srgbClr val="000000"/>
                </a:solidFill>
                <a:latin typeface="Arial (Body)"/>
                <a:ea typeface="+mn-ea"/>
                <a:cs typeface="+mn-cs"/>
              </a:rPr>
              <a:t>.</a:t>
            </a:r>
          </a:p>
        </p:txBody>
      </p:sp>
    </p:spTree>
    <p:extLst>
      <p:ext uri="{BB962C8B-B14F-4D97-AF65-F5344CB8AC3E}">
        <p14:creationId xmlns:p14="http://schemas.microsoft.com/office/powerpoint/2010/main" val="828622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619"/>
            <a:ext cx="8229600" cy="1231076"/>
          </a:xfrm>
        </p:spPr>
        <p:txBody>
          <a:bodyPr tIns="91425" anchor="b">
            <a:spAutoFit/>
          </a:bodyPr>
          <a:lstStyle/>
          <a:p>
            <a:r>
              <a:rPr lang="en-US" dirty="0">
                <a:latin typeface="Times New Roman" panose="02020603050405020304" pitchFamily="18" charset="0"/>
              </a:rPr>
              <a:t>Figure 3.1 Flowcharting </a:t>
            </a:r>
            <a:r>
              <a:rPr lang="en-US" dirty="0" smtClean="0">
                <a:latin typeface="Times New Roman" panose="02020603050405020304" pitchFamily="18" charset="0"/>
              </a:rPr>
              <a:t>C’s </a:t>
            </a:r>
            <a:r>
              <a:rPr lang="en-US" dirty="0">
                <a:latin typeface="Times New Roman" panose="02020603050405020304" pitchFamily="18" charset="0"/>
              </a:rPr>
              <a:t>Sequence Structure</a:t>
            </a:r>
          </a:p>
        </p:txBody>
      </p:sp>
      <p:pic>
        <p:nvPicPr>
          <p:cNvPr id="6" name="Picture 5" descr="A flowchart illustrates sequence structures. Enter the loop, first add grade to total then add 1 to counter and exit the loop. The aspects of each command sequences are as follows. add grade to total is marked total = total + grade semicolon. Add 1 to counter is marked counter = counter + 1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447" y="2127513"/>
            <a:ext cx="7347107" cy="2602975"/>
          </a:xfrm>
          <a:prstGeom prst="rect">
            <a:avLst/>
          </a:prstGeom>
        </p:spPr>
      </p:pic>
    </p:spTree>
    <p:extLst>
      <p:ext uri="{BB962C8B-B14F-4D97-AF65-F5344CB8AC3E}">
        <p14:creationId xmlns:p14="http://schemas.microsoft.com/office/powerpoint/2010/main" val="1727527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(6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954899"/>
          </a:xfrm>
        </p:spPr>
        <p:txBody>
          <a:bodyPr wrap="square" lIns="91425" tIns="91425" rIns="91425" bIns="91425">
            <a:spAutoFit/>
          </a:bodyPr>
          <a:lstStyle/>
          <a:p>
            <a:pPr lvl="0">
              <a:tabLst/>
              <a:defRPr/>
            </a:pPr>
            <a:r>
              <a:rPr lang="en-US" sz="2200" kern="1200" dirty="0" smtClean="0">
                <a:solidFill>
                  <a:srgbClr val="000000"/>
                </a:solidFill>
                <a:latin typeface="Arial (Body)"/>
                <a:ea typeface="+mn-ea"/>
                <a:cs typeface="+mn-cs"/>
              </a:rPr>
              <a:t>When drawing a flowchart that represents a complete algorithm, a </a:t>
            </a:r>
            <a:r>
              <a:rPr lang="en-US" sz="2200" b="1" kern="1200" dirty="0" smtClean="0">
                <a:solidFill>
                  <a:srgbClr val="000000"/>
                </a:solidFill>
                <a:latin typeface="Arial (Body)"/>
                <a:ea typeface="+mn-ea"/>
                <a:cs typeface="+mn-cs"/>
              </a:rPr>
              <a:t>rounded rectangle symbol</a:t>
            </a:r>
            <a:r>
              <a:rPr lang="en-US" sz="2200" kern="1200" dirty="0" smtClean="0">
                <a:solidFill>
                  <a:srgbClr val="000000"/>
                </a:solidFill>
                <a:latin typeface="Arial (Body)"/>
                <a:ea typeface="+mn-ea"/>
                <a:cs typeface="+mn-cs"/>
              </a:rPr>
              <a:t> containing the word “Begin” is the first symbol used in the flowchart; an oval symbol containing the word “End” is the last symbol used.</a:t>
            </a:r>
          </a:p>
          <a:p>
            <a:pPr lvl="0">
              <a:tabLst/>
              <a:defRPr/>
            </a:pPr>
            <a:r>
              <a:rPr lang="en-US" sz="2200" kern="1200" dirty="0" smtClean="0">
                <a:solidFill>
                  <a:srgbClr val="000000"/>
                </a:solidFill>
                <a:latin typeface="Arial (Body)"/>
                <a:ea typeface="+mn-ea"/>
                <a:cs typeface="+mn-cs"/>
              </a:rPr>
              <a:t>When drawing only a portion of an algorithm as in Figure 3.1, the rounded rectangle symbols are omitted in favor of using </a:t>
            </a:r>
            <a:r>
              <a:rPr lang="en-US" sz="2200" b="1" kern="1200" dirty="0" smtClean="0">
                <a:solidFill>
                  <a:srgbClr val="000000"/>
                </a:solidFill>
                <a:latin typeface="Arial (Body)"/>
                <a:ea typeface="+mn-ea"/>
                <a:cs typeface="+mn-cs"/>
              </a:rPr>
              <a:t>small circle symbols</a:t>
            </a:r>
            <a:r>
              <a:rPr lang="en-US" sz="2200" kern="1200" dirty="0" smtClean="0">
                <a:solidFill>
                  <a:srgbClr val="000000"/>
                </a:solidFill>
                <a:latin typeface="Arial (Body)"/>
                <a:ea typeface="+mn-ea"/>
                <a:cs typeface="+mn-cs"/>
              </a:rPr>
              <a:t>, also called </a:t>
            </a:r>
            <a:r>
              <a:rPr lang="en-US" sz="2200" b="1" kern="1200" dirty="0" smtClean="0">
                <a:solidFill>
                  <a:srgbClr val="000000"/>
                </a:solidFill>
                <a:latin typeface="Arial (Body)"/>
                <a:ea typeface="+mn-ea"/>
                <a:cs typeface="+mn-cs"/>
              </a:rPr>
              <a:t>connector symbols</a:t>
            </a:r>
            <a:r>
              <a:rPr lang="en-US" sz="2200" kern="1200" dirty="0" smtClean="0">
                <a:solidFill>
                  <a:srgbClr val="000000"/>
                </a:solidFill>
                <a:latin typeface="Arial (Body)"/>
                <a:ea typeface="+mn-ea"/>
                <a:cs typeface="+mn-cs"/>
              </a:rPr>
              <a:t>.</a:t>
            </a:r>
          </a:p>
          <a:p>
            <a:pPr lvl="0">
              <a:tabLst/>
              <a:defRPr/>
            </a:pPr>
            <a:r>
              <a:rPr lang="en-US" sz="2200" kern="1200" dirty="0" smtClean="0">
                <a:solidFill>
                  <a:srgbClr val="000000"/>
                </a:solidFill>
                <a:latin typeface="Arial (Body)"/>
                <a:ea typeface="+mn-ea"/>
                <a:cs typeface="+mn-cs"/>
              </a:rPr>
              <a:t>Perhaps the most important flowcharting symbol is the </a:t>
            </a:r>
            <a:r>
              <a:rPr lang="en-US" sz="2200" b="1" kern="1200" dirty="0" smtClean="0">
                <a:solidFill>
                  <a:srgbClr val="000000"/>
                </a:solidFill>
                <a:latin typeface="Arial (Body)"/>
                <a:ea typeface="+mn-ea"/>
                <a:cs typeface="+mn-cs"/>
              </a:rPr>
              <a:t>diamond symbol</a:t>
            </a:r>
            <a:r>
              <a:rPr lang="en-US" sz="2200" kern="1200" dirty="0" smtClean="0">
                <a:solidFill>
                  <a:srgbClr val="000000"/>
                </a:solidFill>
                <a:latin typeface="Arial (Body)"/>
                <a:ea typeface="+mn-ea"/>
                <a:cs typeface="+mn-cs"/>
              </a:rPr>
              <a:t>, also called the </a:t>
            </a:r>
            <a:r>
              <a:rPr lang="en-US" sz="2200" b="1" kern="1200" dirty="0" smtClean="0">
                <a:solidFill>
                  <a:srgbClr val="000000"/>
                </a:solidFill>
                <a:latin typeface="Arial (Body)"/>
                <a:ea typeface="+mn-ea"/>
                <a:cs typeface="+mn-cs"/>
              </a:rPr>
              <a:t>decision symbol</a:t>
            </a:r>
            <a:r>
              <a:rPr lang="en-US" sz="2200" kern="1200" dirty="0" smtClean="0">
                <a:solidFill>
                  <a:srgbClr val="000000"/>
                </a:solidFill>
                <a:latin typeface="Arial (Body)"/>
                <a:ea typeface="+mn-ea"/>
                <a:cs typeface="+mn-cs"/>
              </a:rPr>
              <a:t>, which indicates that a decision is to be made.</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722104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(7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08842"/>
          </a:xfrm>
        </p:spPr>
        <p:txBody>
          <a:bodyPr wrap="square" lIns="91425" tIns="91425" rIns="91425" bIns="91425">
            <a:spAutoFit/>
          </a:bodyPr>
          <a:lstStyle/>
          <a:p>
            <a:pPr marL="0" lvl="0" indent="0">
              <a:buNone/>
              <a:tabLst/>
              <a:defRPr/>
            </a:pPr>
            <a:r>
              <a:rPr lang="en-US" sz="2000" b="1" kern="1200" dirty="0">
                <a:solidFill>
                  <a:srgbClr val="000000"/>
                </a:solidFill>
                <a:latin typeface="Arial (Body)"/>
                <a:ea typeface="+mn-ea"/>
                <a:cs typeface="+mn-cs"/>
              </a:rPr>
              <a:t>Selection Statements in C</a:t>
            </a:r>
          </a:p>
          <a:p>
            <a:pPr lvl="0">
              <a:tabLst/>
              <a:defRPr/>
            </a:pPr>
            <a:r>
              <a:rPr lang="en-US" sz="2000" kern="1200" dirty="0">
                <a:solidFill>
                  <a:srgbClr val="000000"/>
                </a:solidFill>
                <a:latin typeface="Arial (Body)"/>
                <a:ea typeface="+mn-ea"/>
                <a:cs typeface="+mn-cs"/>
              </a:rPr>
              <a:t>C provides three types of selection structures in the form of </a:t>
            </a:r>
            <a:r>
              <a:rPr lang="en-US" sz="2000" kern="1200" dirty="0" smtClean="0">
                <a:solidFill>
                  <a:srgbClr val="000000"/>
                </a:solidFill>
                <a:latin typeface="Arial (Body)"/>
                <a:ea typeface="+mn-ea"/>
                <a:cs typeface="+mn-cs"/>
              </a:rPr>
              <a:t>statements.</a:t>
            </a:r>
          </a:p>
          <a:p>
            <a:pPr lvl="0">
              <a:tabLst/>
              <a:defRPr/>
            </a:pPr>
            <a:r>
              <a:rPr lang="en-US" sz="2000" kern="1200" dirty="0" smtClean="0">
                <a:solidFill>
                  <a:srgbClr val="000000"/>
                </a:solidFill>
                <a:latin typeface="Arial (Body)"/>
                <a:ea typeface="+mn-ea"/>
                <a:cs typeface="+mn-cs"/>
              </a:rPr>
              <a:t>The </a:t>
            </a:r>
            <a:r>
              <a:rPr lang="en-US" sz="2000" kern="1200" dirty="0" smtClean="0">
                <a:solidFill>
                  <a:srgbClr val="000000"/>
                </a:solidFill>
                <a:latin typeface="Consolas" panose="020B0609020204030204" pitchFamily="49" charset="0"/>
                <a:ea typeface="+mn-ea"/>
                <a:cs typeface="+mn-cs"/>
              </a:rPr>
              <a:t>if</a:t>
            </a:r>
            <a:r>
              <a:rPr lang="en-US" sz="2000" kern="1200" dirty="0" smtClean="0">
                <a:solidFill>
                  <a:srgbClr val="000000"/>
                </a:solidFill>
                <a:latin typeface="Arial (Body)"/>
                <a:ea typeface="+mn-ea"/>
                <a:cs typeface="+mn-cs"/>
              </a:rPr>
              <a:t> selection statement (Section 3.5) either selects (performs) an action if a condition is true or skips the action if the condition is false.</a:t>
            </a:r>
          </a:p>
          <a:p>
            <a:pPr lvl="0">
              <a:tabLst/>
              <a:defRPr/>
            </a:pPr>
            <a:r>
              <a:rPr lang="en-US" sz="2000" kern="1200" dirty="0" smtClean="0">
                <a:solidFill>
                  <a:srgbClr val="000000"/>
                </a:solidFill>
                <a:latin typeface="Arial (Body)"/>
                <a:ea typeface="+mn-ea"/>
                <a:cs typeface="+mn-cs"/>
              </a:rPr>
              <a:t>The </a:t>
            </a:r>
            <a:r>
              <a:rPr lang="en-US" sz="2000" kern="1200" dirty="0" smtClean="0">
                <a:solidFill>
                  <a:srgbClr val="000000"/>
                </a:solidFill>
                <a:latin typeface="Consolas" panose="020B0609020204030204" pitchFamily="49" charset="0"/>
                <a:ea typeface="+mn-ea"/>
                <a:cs typeface="+mn-cs"/>
              </a:rPr>
              <a:t>if…else </a:t>
            </a:r>
            <a:r>
              <a:rPr lang="en-US" sz="2000" kern="1200" dirty="0" smtClean="0">
                <a:solidFill>
                  <a:srgbClr val="000000"/>
                </a:solidFill>
                <a:latin typeface="+mn-lt"/>
                <a:ea typeface="+mn-ea"/>
                <a:cs typeface="+mn-cs"/>
              </a:rPr>
              <a:t>selection</a:t>
            </a:r>
            <a:r>
              <a:rPr lang="en-US" sz="2000" kern="1200" dirty="0" smtClean="0">
                <a:solidFill>
                  <a:srgbClr val="000000"/>
                </a:solidFill>
                <a:latin typeface="Arial (Body)"/>
                <a:ea typeface="+mn-ea"/>
                <a:cs typeface="+mn-cs"/>
              </a:rPr>
              <a:t> statement (Section 3.6) performs an action if a condition is true and performs a different action if the condition is false.</a:t>
            </a:r>
          </a:p>
          <a:p>
            <a:pPr lvl="0">
              <a:tabLst/>
              <a:defRPr/>
            </a:pPr>
            <a:r>
              <a:rPr lang="en-US" sz="2000" kern="1200" dirty="0" smtClean="0">
                <a:solidFill>
                  <a:srgbClr val="000000"/>
                </a:solidFill>
                <a:latin typeface="Arial (Body)"/>
                <a:ea typeface="+mn-ea"/>
                <a:cs typeface="+mn-cs"/>
              </a:rPr>
              <a:t>The </a:t>
            </a:r>
            <a:r>
              <a:rPr lang="en-US" sz="2000" kern="1200" dirty="0" smtClean="0">
                <a:solidFill>
                  <a:srgbClr val="000000"/>
                </a:solidFill>
                <a:latin typeface="Consolas" panose="020B0609020204030204" pitchFamily="49" charset="0"/>
                <a:ea typeface="+mn-ea"/>
                <a:cs typeface="+mn-cs"/>
              </a:rPr>
              <a:t>switch</a:t>
            </a:r>
            <a:r>
              <a:rPr lang="en-US" sz="2000" kern="1200" dirty="0" smtClean="0">
                <a:solidFill>
                  <a:srgbClr val="000000"/>
                </a:solidFill>
                <a:latin typeface="Arial (Body)"/>
                <a:ea typeface="+mn-ea"/>
                <a:cs typeface="+mn-cs"/>
              </a:rPr>
              <a:t> selection statement (discussed in Chapter 4) performs one of many different actions depending on the value of an expression.</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067911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Learning Objectives</a:t>
            </a:r>
            <a:endParaRPr lang="en-US" dirty="0"/>
          </a:p>
        </p:txBody>
      </p:sp>
      <p:sp>
        <p:nvSpPr>
          <p:cNvPr id="7" name="Text Placeholder 6"/>
          <p:cNvSpPr>
            <a:spLocks noGrp="1"/>
          </p:cNvSpPr>
          <p:nvPr>
            <p:ph type="body" idx="1"/>
          </p:nvPr>
        </p:nvSpPr>
        <p:spPr>
          <a:xfrm>
            <a:off x="457200" y="1600200"/>
            <a:ext cx="8229600" cy="4732361"/>
          </a:xfrm>
        </p:spPr>
        <p:txBody>
          <a:bodyPr/>
          <a:lstStyle/>
          <a:p>
            <a:pPr>
              <a:spcBef>
                <a:spcPts val="1200"/>
              </a:spcBef>
            </a:pPr>
            <a:r>
              <a:rPr lang="en-US" sz="2000" dirty="0" smtClean="0">
                <a:latin typeface="+mn-lt"/>
              </a:rPr>
              <a:t>Use </a:t>
            </a:r>
            <a:r>
              <a:rPr lang="en-US" sz="2000" dirty="0">
                <a:latin typeface="+mn-lt"/>
              </a:rPr>
              <a:t>basic </a:t>
            </a:r>
            <a:r>
              <a:rPr lang="en-US" sz="2000" dirty="0" smtClean="0">
                <a:latin typeface="+mn-lt"/>
              </a:rPr>
              <a:t>problem-solving techniques</a:t>
            </a:r>
            <a:r>
              <a:rPr lang="en-US" sz="2000" dirty="0">
                <a:latin typeface="+mn-lt"/>
              </a:rPr>
              <a:t>.</a:t>
            </a:r>
          </a:p>
          <a:p>
            <a:pPr>
              <a:spcBef>
                <a:spcPts val="1200"/>
              </a:spcBef>
            </a:pPr>
            <a:r>
              <a:rPr lang="en-US" sz="2000" dirty="0" smtClean="0">
                <a:latin typeface="+mn-lt"/>
              </a:rPr>
              <a:t>Develop </a:t>
            </a:r>
            <a:r>
              <a:rPr lang="en-US" sz="2000" dirty="0">
                <a:latin typeface="+mn-lt"/>
              </a:rPr>
              <a:t>algorithms </a:t>
            </a:r>
            <a:r>
              <a:rPr lang="en-US" sz="2000" dirty="0" smtClean="0">
                <a:latin typeface="+mn-lt"/>
              </a:rPr>
              <a:t>through the </a:t>
            </a:r>
            <a:r>
              <a:rPr lang="en-US" sz="2000" dirty="0">
                <a:latin typeface="+mn-lt"/>
              </a:rPr>
              <a:t>process of </a:t>
            </a:r>
            <a:r>
              <a:rPr lang="en-US" sz="2000" dirty="0" smtClean="0">
                <a:latin typeface="+mn-lt"/>
              </a:rPr>
              <a:t>top-down, stepwise </a:t>
            </a:r>
            <a:r>
              <a:rPr lang="en-US" sz="2000" dirty="0">
                <a:latin typeface="+mn-lt"/>
              </a:rPr>
              <a:t>refinement.</a:t>
            </a:r>
          </a:p>
          <a:p>
            <a:pPr>
              <a:spcBef>
                <a:spcPts val="1200"/>
              </a:spcBef>
            </a:pPr>
            <a:r>
              <a:rPr lang="en-US" sz="2000" dirty="0" smtClean="0">
                <a:latin typeface="+mn-lt"/>
              </a:rPr>
              <a:t>Use </a:t>
            </a:r>
            <a:r>
              <a:rPr lang="en-US" sz="2000" dirty="0">
                <a:latin typeface="+mn-lt"/>
              </a:rPr>
              <a:t>the </a:t>
            </a:r>
            <a:r>
              <a:rPr lang="en-US" sz="2000" dirty="0">
                <a:latin typeface="Consolas" panose="020B0609020204030204" pitchFamily="49" charset="0"/>
              </a:rPr>
              <a:t>if</a:t>
            </a:r>
            <a:r>
              <a:rPr lang="en-US" sz="2000" dirty="0">
                <a:latin typeface="+mn-lt"/>
              </a:rPr>
              <a:t> </a:t>
            </a:r>
            <a:r>
              <a:rPr lang="en-US" sz="2000" dirty="0" smtClean="0">
                <a:latin typeface="+mn-lt"/>
              </a:rPr>
              <a:t>selection statement </a:t>
            </a:r>
            <a:r>
              <a:rPr lang="en-US" sz="2000" dirty="0">
                <a:latin typeface="+mn-lt"/>
              </a:rPr>
              <a:t>and the </a:t>
            </a:r>
            <a:r>
              <a:rPr lang="en-US" sz="2000" dirty="0" smtClean="0">
                <a:latin typeface="Consolas" panose="020B0609020204030204" pitchFamily="49" charset="0"/>
              </a:rPr>
              <a:t>if…else</a:t>
            </a:r>
            <a:r>
              <a:rPr lang="en-US" sz="2000" dirty="0" smtClean="0">
                <a:latin typeface="+mn-lt"/>
              </a:rPr>
              <a:t> selection </a:t>
            </a:r>
            <a:r>
              <a:rPr lang="en-US" sz="2000" dirty="0">
                <a:latin typeface="+mn-lt"/>
              </a:rPr>
              <a:t>statement to </a:t>
            </a:r>
            <a:r>
              <a:rPr lang="en-US" sz="2000" dirty="0" smtClean="0">
                <a:latin typeface="+mn-lt"/>
              </a:rPr>
              <a:t>select actions</a:t>
            </a:r>
            <a:r>
              <a:rPr lang="en-US" sz="2000" dirty="0">
                <a:latin typeface="+mn-lt"/>
              </a:rPr>
              <a:t>.</a:t>
            </a:r>
          </a:p>
          <a:p>
            <a:pPr>
              <a:spcBef>
                <a:spcPts val="1200"/>
              </a:spcBef>
            </a:pPr>
            <a:r>
              <a:rPr lang="en-US" sz="2000" dirty="0" smtClean="0">
                <a:latin typeface="+mn-lt"/>
              </a:rPr>
              <a:t>Use </a:t>
            </a:r>
            <a:r>
              <a:rPr lang="en-US" sz="2000" dirty="0">
                <a:latin typeface="+mn-lt"/>
              </a:rPr>
              <a:t>the </a:t>
            </a:r>
            <a:r>
              <a:rPr lang="en-US" sz="2000" dirty="0">
                <a:latin typeface="Consolas" panose="020B0609020204030204" pitchFamily="49" charset="0"/>
              </a:rPr>
              <a:t>while</a:t>
            </a:r>
            <a:r>
              <a:rPr lang="en-US" sz="2000" dirty="0">
                <a:latin typeface="+mn-lt"/>
              </a:rPr>
              <a:t> </a:t>
            </a:r>
            <a:r>
              <a:rPr lang="en-US" sz="2000" dirty="0" smtClean="0">
                <a:latin typeface="+mn-lt"/>
              </a:rPr>
              <a:t>iteration statement </a:t>
            </a:r>
            <a:r>
              <a:rPr lang="en-US" sz="2000" dirty="0">
                <a:latin typeface="+mn-lt"/>
              </a:rPr>
              <a:t>to </a:t>
            </a:r>
            <a:r>
              <a:rPr lang="en-US" sz="2000" dirty="0" smtClean="0">
                <a:latin typeface="+mn-lt"/>
              </a:rPr>
              <a:t>execute statements </a:t>
            </a:r>
            <a:r>
              <a:rPr lang="en-US" sz="2000" dirty="0">
                <a:latin typeface="+mn-lt"/>
              </a:rPr>
              <a:t>in a </a:t>
            </a:r>
            <a:r>
              <a:rPr lang="en-US" sz="2000" dirty="0" smtClean="0">
                <a:latin typeface="+mn-lt"/>
              </a:rPr>
              <a:t>program repeatedly</a:t>
            </a:r>
            <a:r>
              <a:rPr lang="en-US" sz="2000" dirty="0">
                <a:latin typeface="+mn-lt"/>
              </a:rPr>
              <a:t>.</a:t>
            </a:r>
          </a:p>
          <a:p>
            <a:pPr>
              <a:spcBef>
                <a:spcPts val="1200"/>
              </a:spcBef>
            </a:pPr>
            <a:r>
              <a:rPr lang="en-US" sz="2000" dirty="0" smtClean="0">
                <a:latin typeface="+mn-lt"/>
              </a:rPr>
              <a:t>Use counter-controlled iteration </a:t>
            </a:r>
            <a:r>
              <a:rPr lang="en-US" sz="2000" dirty="0">
                <a:latin typeface="+mn-lt"/>
              </a:rPr>
              <a:t>and </a:t>
            </a:r>
            <a:r>
              <a:rPr lang="en-US" sz="2000" dirty="0" smtClean="0">
                <a:latin typeface="+mn-lt"/>
              </a:rPr>
              <a:t>sentinel-controlled</a:t>
            </a:r>
            <a:r>
              <a:rPr lang="en-US" sz="2000" dirty="0">
                <a:latin typeface="+mn-lt"/>
              </a:rPr>
              <a:t> </a:t>
            </a:r>
            <a:r>
              <a:rPr lang="en-US" sz="2000" dirty="0" smtClean="0">
                <a:latin typeface="+mn-lt"/>
              </a:rPr>
              <a:t>iteration</a:t>
            </a:r>
            <a:r>
              <a:rPr lang="en-US" sz="2000" dirty="0">
                <a:latin typeface="+mn-lt"/>
              </a:rPr>
              <a:t>.</a:t>
            </a:r>
          </a:p>
          <a:p>
            <a:pPr>
              <a:spcBef>
                <a:spcPts val="1200"/>
              </a:spcBef>
            </a:pPr>
            <a:r>
              <a:rPr lang="en-US" sz="2000" dirty="0" smtClean="0">
                <a:latin typeface="+mn-lt"/>
              </a:rPr>
              <a:t>Learn structured programming</a:t>
            </a:r>
            <a:r>
              <a:rPr lang="en-US" sz="2000" dirty="0">
                <a:latin typeface="+mn-lt"/>
              </a:rPr>
              <a:t>.</a:t>
            </a:r>
          </a:p>
          <a:p>
            <a:pPr>
              <a:spcBef>
                <a:spcPts val="1200"/>
              </a:spcBef>
            </a:pPr>
            <a:r>
              <a:rPr lang="en-US" sz="2000" dirty="0" smtClean="0">
                <a:latin typeface="+mn-lt"/>
              </a:rPr>
              <a:t>Use </a:t>
            </a:r>
            <a:r>
              <a:rPr lang="en-US" sz="2000" dirty="0">
                <a:latin typeface="+mn-lt"/>
              </a:rPr>
              <a:t>increment, </a:t>
            </a:r>
            <a:r>
              <a:rPr lang="en-US" sz="2000" dirty="0" smtClean="0">
                <a:latin typeface="+mn-lt"/>
              </a:rPr>
              <a:t>decrement and </a:t>
            </a:r>
            <a:r>
              <a:rPr lang="en-US" sz="2000" dirty="0">
                <a:latin typeface="+mn-lt"/>
              </a:rPr>
              <a:t>assignment operators.</a:t>
            </a:r>
          </a:p>
        </p:txBody>
      </p:sp>
    </p:spTree>
    <p:extLst>
      <p:ext uri="{BB962C8B-B14F-4D97-AF65-F5344CB8AC3E}">
        <p14:creationId xmlns:p14="http://schemas.microsoft.com/office/powerpoint/2010/main" val="2371152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(8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defRPr/>
            </a:pPr>
            <a:r>
              <a:rPr lang="en-US" sz="2400" kern="1200" dirty="0" smtClean="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if</a:t>
            </a:r>
            <a:r>
              <a:rPr lang="en-US" sz="2400" kern="1200" dirty="0" smtClean="0">
                <a:solidFill>
                  <a:srgbClr val="000000"/>
                </a:solidFill>
                <a:latin typeface="Arial (Body)"/>
                <a:ea typeface="+mn-ea"/>
                <a:cs typeface="+mn-cs"/>
              </a:rPr>
              <a:t> statement is called a </a:t>
            </a:r>
            <a:r>
              <a:rPr lang="en-US" sz="2400" b="1" kern="1200" dirty="0" smtClean="0">
                <a:solidFill>
                  <a:srgbClr val="000000"/>
                </a:solidFill>
                <a:latin typeface="Arial (Body)"/>
                <a:ea typeface="+mn-ea"/>
                <a:cs typeface="+mn-cs"/>
              </a:rPr>
              <a:t>single-selection statement</a:t>
            </a:r>
            <a:r>
              <a:rPr lang="en-US" sz="2400" kern="1200" dirty="0" smtClean="0">
                <a:solidFill>
                  <a:srgbClr val="000000"/>
                </a:solidFill>
                <a:latin typeface="Arial (Body)"/>
                <a:ea typeface="+mn-ea"/>
                <a:cs typeface="+mn-cs"/>
              </a:rPr>
              <a:t> because it selects or ignores a single action.</a:t>
            </a:r>
          </a:p>
          <a:p>
            <a:pPr lvl="0">
              <a:tabLst/>
              <a:defRPr/>
            </a:pPr>
            <a:r>
              <a:rPr lang="en-US" sz="2400" kern="1200" dirty="0" smtClean="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if…else</a:t>
            </a:r>
            <a:r>
              <a:rPr lang="en-US" sz="2400" kern="1200" dirty="0" smtClean="0">
                <a:solidFill>
                  <a:srgbClr val="000000"/>
                </a:solidFill>
                <a:latin typeface="Arial (Body)"/>
                <a:ea typeface="+mn-ea"/>
                <a:cs typeface="+mn-cs"/>
              </a:rPr>
              <a:t> statement is called a </a:t>
            </a:r>
            <a:r>
              <a:rPr lang="en-US" sz="2400" b="1" kern="1200" dirty="0" smtClean="0">
                <a:solidFill>
                  <a:srgbClr val="000000"/>
                </a:solidFill>
                <a:latin typeface="Arial (Body)"/>
                <a:ea typeface="+mn-ea"/>
                <a:cs typeface="+mn-cs"/>
              </a:rPr>
              <a:t>double-selection statement</a:t>
            </a:r>
            <a:r>
              <a:rPr lang="en-US" sz="2400" kern="1200" dirty="0" smtClean="0">
                <a:solidFill>
                  <a:srgbClr val="000000"/>
                </a:solidFill>
                <a:latin typeface="Arial (Body)"/>
                <a:ea typeface="+mn-ea"/>
                <a:cs typeface="+mn-cs"/>
              </a:rPr>
              <a:t> because it selects between two different actions.</a:t>
            </a:r>
          </a:p>
          <a:p>
            <a:pPr lvl="0">
              <a:tabLst/>
              <a:defRPr/>
            </a:pPr>
            <a:r>
              <a:rPr lang="en-US" sz="2400" kern="1200" dirty="0" smtClean="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switch</a:t>
            </a:r>
            <a:r>
              <a:rPr lang="en-US" sz="2400" kern="1200" dirty="0" smtClean="0">
                <a:solidFill>
                  <a:srgbClr val="000000"/>
                </a:solidFill>
                <a:latin typeface="Arial (Body)"/>
                <a:ea typeface="+mn-ea"/>
                <a:cs typeface="+mn-cs"/>
              </a:rPr>
              <a:t> statement is called a </a:t>
            </a:r>
            <a:r>
              <a:rPr lang="en-US" sz="2400" b="1" kern="1200" dirty="0" smtClean="0">
                <a:solidFill>
                  <a:srgbClr val="000000"/>
                </a:solidFill>
                <a:latin typeface="Arial (Body)"/>
                <a:ea typeface="+mn-ea"/>
                <a:cs typeface="+mn-cs"/>
              </a:rPr>
              <a:t>multiple-selection statement</a:t>
            </a:r>
            <a:r>
              <a:rPr lang="en-US" sz="2400" kern="1200" dirty="0" smtClean="0">
                <a:solidFill>
                  <a:srgbClr val="000000"/>
                </a:solidFill>
                <a:latin typeface="Arial (Body)"/>
                <a:ea typeface="+mn-ea"/>
                <a:cs typeface="+mn-cs"/>
              </a:rPr>
              <a:t> because it selects among many different actions.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30284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rPr>
              <a:t>3.4 Control Structures </a:t>
            </a:r>
            <a:r>
              <a:rPr lang="en-US" altLang="en-US" sz="2000" b="0" kern="1200" dirty="0" smtClean="0">
                <a:latin typeface="Times New Roman" panose="02020603050405020304" pitchFamily="18" charset="0"/>
              </a:rPr>
              <a:t>(9 </a:t>
            </a:r>
            <a:r>
              <a:rPr lang="en-US" altLang="en-US" sz="2000" b="0" kern="1200" dirty="0">
                <a:latin typeface="Times New Roman" panose="02020603050405020304" pitchFamily="18" charset="0"/>
              </a:rPr>
              <a:t>of </a:t>
            </a:r>
            <a:r>
              <a:rPr lang="en-US" altLang="en-US" sz="2000" b="0" kern="1200" dirty="0" smtClean="0">
                <a:latin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pPr marL="109537" lvl="0" indent="0">
              <a:spcBef>
                <a:spcPct val="20000"/>
              </a:spcBef>
              <a:buNone/>
              <a:tabLst/>
              <a:defRPr/>
            </a:pPr>
            <a:r>
              <a:rPr lang="en-US" sz="2400" b="1" kern="1200" dirty="0">
                <a:solidFill>
                  <a:srgbClr val="000000"/>
                </a:solidFill>
                <a:latin typeface="Arial (Body)"/>
              </a:rPr>
              <a:t>Iteration Statements in C</a:t>
            </a:r>
          </a:p>
          <a:p>
            <a:pPr lvl="0">
              <a:tabLst/>
              <a:defRPr/>
            </a:pPr>
            <a:r>
              <a:rPr lang="en-US" sz="2400" kern="1200" dirty="0">
                <a:solidFill>
                  <a:srgbClr val="000000"/>
                </a:solidFill>
                <a:latin typeface="Arial (Body)"/>
              </a:rPr>
              <a:t>C provides three types of iteration structures in the form of statements, namely </a:t>
            </a:r>
            <a:r>
              <a:rPr lang="en-US" sz="2400" kern="1200" dirty="0">
                <a:solidFill>
                  <a:srgbClr val="000000"/>
                </a:solidFill>
                <a:latin typeface="Consolas" panose="020B0609020204030204" pitchFamily="49" charset="0"/>
              </a:rPr>
              <a:t>while</a:t>
            </a:r>
            <a:r>
              <a:rPr lang="en-US" sz="2400" kern="1200" dirty="0">
                <a:solidFill>
                  <a:srgbClr val="000000"/>
                </a:solidFill>
                <a:latin typeface="Arial (Body)"/>
              </a:rPr>
              <a:t> (Section 3.7), </a:t>
            </a:r>
            <a:r>
              <a:rPr lang="en-US" sz="2400" kern="1200" dirty="0">
                <a:solidFill>
                  <a:srgbClr val="000000"/>
                </a:solidFill>
                <a:latin typeface="Consolas" panose="020B0609020204030204" pitchFamily="49" charset="0"/>
              </a:rPr>
              <a:t>do…while</a:t>
            </a:r>
            <a:r>
              <a:rPr lang="en-US" sz="2400" kern="1200" dirty="0">
                <a:solidFill>
                  <a:srgbClr val="000000"/>
                </a:solidFill>
                <a:latin typeface="Arial (Body)"/>
              </a:rPr>
              <a:t>, and </a:t>
            </a:r>
            <a:r>
              <a:rPr lang="en-US" sz="2400" kern="1200" dirty="0">
                <a:solidFill>
                  <a:srgbClr val="000000"/>
                </a:solidFill>
                <a:latin typeface="Consolas" panose="020B0609020204030204" pitchFamily="49" charset="0"/>
              </a:rPr>
              <a:t>for</a:t>
            </a:r>
            <a:r>
              <a:rPr lang="en-US" sz="2400" kern="1200" dirty="0">
                <a:solidFill>
                  <a:srgbClr val="000000"/>
                </a:solidFill>
                <a:latin typeface="Arial (Body)"/>
              </a:rPr>
              <a:t> (both discussed in Chapter 4).</a:t>
            </a:r>
          </a:p>
          <a:p>
            <a:pPr lvl="0">
              <a:tabLst/>
              <a:defRPr/>
            </a:pPr>
            <a:r>
              <a:rPr lang="en-US" sz="2400" kern="1200" dirty="0">
                <a:solidFill>
                  <a:srgbClr val="000000"/>
                </a:solidFill>
                <a:latin typeface="Arial (Body)"/>
              </a:rPr>
              <a:t>That’s all there is</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92316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(10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lvl="0">
              <a:tabLst/>
              <a:defRPr/>
            </a:pPr>
            <a:r>
              <a:rPr lang="en-US" altLang="en-US" sz="2200" kern="1200" dirty="0">
                <a:solidFill>
                  <a:srgbClr val="000000"/>
                </a:solidFill>
                <a:latin typeface="Arial (Body)"/>
                <a:ea typeface="+mn-ea"/>
                <a:cs typeface="+mn-cs"/>
              </a:rPr>
              <a:t>C has only seven control statements: sequence, three types of selection and three types of iteration.</a:t>
            </a:r>
          </a:p>
          <a:p>
            <a:pPr lvl="0">
              <a:tabLst/>
              <a:defRPr/>
            </a:pPr>
            <a:r>
              <a:rPr lang="en-US" altLang="en-US" sz="2200" kern="1200" dirty="0">
                <a:solidFill>
                  <a:srgbClr val="000000"/>
                </a:solidFill>
                <a:latin typeface="Arial (Body)"/>
                <a:ea typeface="+mn-ea"/>
                <a:cs typeface="+mn-cs"/>
              </a:rPr>
              <a:t>Each C program is formed by combining as many of each type of control statement as is appropriate for the algorithm the program implements.</a:t>
            </a:r>
          </a:p>
          <a:p>
            <a:pPr lvl="0">
              <a:tabLst/>
              <a:defRPr/>
            </a:pPr>
            <a:r>
              <a:rPr lang="en-US" altLang="en-US" sz="2200" kern="1200" dirty="0">
                <a:solidFill>
                  <a:srgbClr val="000000"/>
                </a:solidFill>
                <a:latin typeface="Arial (Body)"/>
                <a:ea typeface="+mn-ea"/>
                <a:cs typeface="+mn-cs"/>
              </a:rPr>
              <a:t>As with the sequence structure of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3.1(see slide 17), </a:t>
            </a:r>
            <a:r>
              <a:rPr lang="en-US" altLang="en-US" sz="2200" kern="1200" dirty="0">
                <a:solidFill>
                  <a:srgbClr val="000000"/>
                </a:solidFill>
                <a:latin typeface="Arial (Body)"/>
                <a:ea typeface="+mn-ea"/>
                <a:cs typeface="+mn-cs"/>
              </a:rPr>
              <a:t>we’ll see that the flowchart representation of each control statement has two small circle symbols, one at the entry point to the control statement and one at the </a:t>
            </a:r>
            <a:r>
              <a:rPr lang="en-US" altLang="en-US" sz="2200" b="1" kern="1200" dirty="0">
                <a:solidFill>
                  <a:srgbClr val="000000"/>
                </a:solidFill>
                <a:latin typeface="Arial (Body)"/>
                <a:ea typeface="+mn-ea"/>
                <a:cs typeface="+mn-cs"/>
              </a:rPr>
              <a:t>exit point</a:t>
            </a:r>
            <a:r>
              <a:rPr lang="en-US" altLang="en-US" sz="2200" kern="1200" dirty="0">
                <a:solidFill>
                  <a:srgbClr val="000000"/>
                </a:solidFill>
                <a:latin typeface="Arial (Body)"/>
                <a:ea typeface="+mn-ea"/>
                <a:cs typeface="+mn-cs"/>
              </a:rPr>
              <a:t>.</a:t>
            </a:r>
          </a:p>
          <a:p>
            <a:pPr lvl="0">
              <a:tabLst/>
              <a:defRPr/>
            </a:pPr>
            <a:r>
              <a:rPr lang="en-US" altLang="en-US" sz="2200" kern="1200" dirty="0">
                <a:solidFill>
                  <a:srgbClr val="000000"/>
                </a:solidFill>
                <a:latin typeface="Arial (Body)"/>
                <a:ea typeface="+mn-ea"/>
                <a:cs typeface="+mn-cs"/>
              </a:rPr>
              <a:t>These </a:t>
            </a:r>
            <a:r>
              <a:rPr lang="en-US" altLang="en-US" sz="2200" b="1" kern="1200" dirty="0">
                <a:solidFill>
                  <a:srgbClr val="000000"/>
                </a:solidFill>
                <a:latin typeface="Arial (Body)"/>
                <a:ea typeface="+mn-ea"/>
                <a:cs typeface="+mn-cs"/>
              </a:rPr>
              <a:t>single-entry/single-exit control statements</a:t>
            </a:r>
            <a:r>
              <a:rPr lang="en-US" altLang="en-US" sz="2200" kern="1200" dirty="0">
                <a:solidFill>
                  <a:srgbClr val="000000"/>
                </a:solidFill>
                <a:latin typeface="Arial (Body)"/>
                <a:ea typeface="+mn-ea"/>
                <a:cs typeface="+mn-cs"/>
              </a:rPr>
              <a:t> make it easy to build clear programs.</a:t>
            </a:r>
          </a:p>
        </p:txBody>
      </p:sp>
    </p:spTree>
    <p:extLst>
      <p:ext uri="{BB962C8B-B14F-4D97-AF65-F5344CB8AC3E}">
        <p14:creationId xmlns:p14="http://schemas.microsoft.com/office/powerpoint/2010/main" val="10652055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3.4 Control Structures </a:t>
            </a:r>
            <a:r>
              <a:rPr lang="en-US" altLang="en-US" sz="2000" b="0" kern="1200" dirty="0" smtClean="0">
                <a:latin typeface="Times New Roman" panose="02020603050405020304" pitchFamily="18" charset="0"/>
                <a:ea typeface="+mj-ea"/>
                <a:cs typeface="+mj-cs"/>
              </a:rPr>
              <a:t>(11 of 11)</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The control-statement flowchart segments can be attached to one another by connecting the exit point of one control statement to the entry point of the next.</a:t>
            </a:r>
          </a:p>
          <a:p>
            <a:pPr lvl="0">
              <a:tabLst/>
            </a:pPr>
            <a:r>
              <a:rPr lang="en-US" altLang="en-US" sz="2000" kern="1200" dirty="0">
                <a:solidFill>
                  <a:srgbClr val="000000"/>
                </a:solidFill>
                <a:latin typeface="Arial (Body)"/>
                <a:ea typeface="+mn-ea"/>
                <a:cs typeface="+mn-cs"/>
              </a:rPr>
              <a:t>This is much like the way in which a child stacks building blocks, so we call this </a:t>
            </a:r>
            <a:r>
              <a:rPr lang="en-US" altLang="en-US" sz="2000" b="1" kern="1200" dirty="0">
                <a:solidFill>
                  <a:srgbClr val="000000"/>
                </a:solidFill>
                <a:latin typeface="Arial (Body)"/>
                <a:ea typeface="+mn-ea"/>
                <a:cs typeface="+mn-cs"/>
              </a:rPr>
              <a:t>control-statement stacking</a:t>
            </a:r>
            <a:r>
              <a:rPr lang="en-US" altLang="en-US" sz="2000" kern="1200" dirty="0">
                <a:solidFill>
                  <a:srgbClr val="000000"/>
                </a:solidFill>
                <a:latin typeface="Arial (Body)"/>
                <a:ea typeface="+mn-ea"/>
                <a:cs typeface="+mn-cs"/>
              </a:rPr>
              <a:t>.</a:t>
            </a:r>
          </a:p>
          <a:p>
            <a:pPr lvl="0">
              <a:tabLst/>
            </a:pPr>
            <a:r>
              <a:rPr lang="en-US" altLang="en-US" sz="2000" kern="1200" dirty="0">
                <a:solidFill>
                  <a:srgbClr val="000000"/>
                </a:solidFill>
                <a:latin typeface="Arial (Body)"/>
                <a:ea typeface="+mn-ea"/>
                <a:cs typeface="+mn-cs"/>
              </a:rPr>
              <a:t>We’ll learn that there’s only one other way control statements may be connected—a method called control-statement nesting.</a:t>
            </a:r>
          </a:p>
          <a:p>
            <a:pPr lvl="0">
              <a:tabLst/>
            </a:pPr>
            <a:r>
              <a:rPr lang="en-US" altLang="en-US" sz="2000" kern="1200" dirty="0">
                <a:solidFill>
                  <a:srgbClr val="000000"/>
                </a:solidFill>
                <a:latin typeface="Arial (Body)"/>
                <a:ea typeface="+mn-ea"/>
                <a:cs typeface="+mn-cs"/>
              </a:rPr>
              <a:t>Thus, any C program we’ll ever need to build can be constructed from only seven different types of control statements combined in only two ways.</a:t>
            </a:r>
          </a:p>
          <a:p>
            <a:pPr lvl="0">
              <a:tabLst/>
            </a:pPr>
            <a:r>
              <a:rPr lang="en-US" altLang="en-US" sz="2000" kern="1200" dirty="0">
                <a:solidFill>
                  <a:srgbClr val="000000"/>
                </a:solidFill>
                <a:latin typeface="Arial (Body)"/>
                <a:ea typeface="+mn-ea"/>
                <a:cs typeface="+mn-cs"/>
              </a:rPr>
              <a:t>This is the essence of simplicity.</a:t>
            </a:r>
          </a:p>
        </p:txBody>
      </p:sp>
    </p:spTree>
    <p:extLst>
      <p:ext uri="{BB962C8B-B14F-4D97-AF65-F5344CB8AC3E}">
        <p14:creationId xmlns:p14="http://schemas.microsoft.com/office/powerpoint/2010/main" val="212292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3.5 The </a:t>
            </a:r>
            <a:r>
              <a:rPr lang="en-US" altLang="en-US" kern="1200" dirty="0" smtClean="0">
                <a:latin typeface="Consolas" panose="020B0609020204030204" pitchFamily="49" charset="0"/>
                <a:ea typeface="+mj-ea"/>
                <a:cs typeface="Consolas" panose="020B0609020204030204" pitchFamily="49" charset="0"/>
              </a:rPr>
              <a:t>if</a:t>
            </a:r>
            <a:r>
              <a:rPr lang="en-US" altLang="en-US" kern="1200" dirty="0" smtClean="0">
                <a:latin typeface="Times New Roman" panose="02020603050405020304" pitchFamily="18" charset="0"/>
                <a:ea typeface="+mj-ea"/>
                <a:cs typeface="+mj-cs"/>
              </a:rPr>
              <a:t> Selection Statement </a:t>
            </a:r>
            <a:r>
              <a:rPr lang="en-US" altLang="en-US" sz="2000" b="0" kern="1200" dirty="0" smtClean="0">
                <a:latin typeface="Times New Roman" panose="02020603050405020304" pitchFamily="18" charset="0"/>
                <a:ea typeface="+mj-ea"/>
                <a:cs typeface="+mj-cs"/>
              </a:rPr>
              <a:t>(1 of 6)</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sz="2000" kern="1200" dirty="0">
                <a:solidFill>
                  <a:srgbClr val="000000"/>
                </a:solidFill>
                <a:latin typeface="Arial (Body)"/>
                <a:ea typeface="+mn-ea"/>
                <a:cs typeface="+mn-cs"/>
              </a:rPr>
              <a:t>Selection statements are used to choose among alternative courses of action.</a:t>
            </a:r>
          </a:p>
          <a:p>
            <a:pPr lvl="0">
              <a:tabLst/>
              <a:defRPr/>
            </a:pPr>
            <a:r>
              <a:rPr lang="en-US" sz="2000" kern="1200" dirty="0">
                <a:solidFill>
                  <a:srgbClr val="000000"/>
                </a:solidFill>
                <a:latin typeface="Arial (Body)"/>
                <a:ea typeface="+mn-ea"/>
                <a:cs typeface="+mn-cs"/>
              </a:rPr>
              <a:t>For example, suppose the passing grade on an exam is 60.</a:t>
            </a:r>
          </a:p>
          <a:p>
            <a:pPr lvl="0">
              <a:tabLst/>
              <a:defRPr/>
            </a:pPr>
            <a:r>
              <a:rPr lang="en-US" sz="2000" kern="1200" dirty="0">
                <a:solidFill>
                  <a:srgbClr val="000000"/>
                </a:solidFill>
                <a:latin typeface="Arial (Body)"/>
                <a:ea typeface="+mn-ea"/>
                <a:cs typeface="+mn-cs"/>
              </a:rPr>
              <a:t>The pseudocode statement</a:t>
            </a:r>
          </a:p>
          <a:p>
            <a:pPr marL="741600" lvl="1" indent="-284400">
              <a:buFont typeface="Arial" panose="020B0604020202020204" pitchFamily="34" charset="0"/>
              <a:buChar char="–"/>
              <a:defRPr/>
            </a:pPr>
            <a:r>
              <a:rPr lang="en-US" sz="2000" b="1" kern="1200" dirty="0">
                <a:solidFill>
                  <a:srgbClr val="000000"/>
                </a:solidFill>
                <a:latin typeface="Arial (Body)"/>
                <a:ea typeface="+mn-ea"/>
                <a:cs typeface="+mn-cs"/>
              </a:rPr>
              <a:t>If student’s grade is greater than or equal to </a:t>
            </a:r>
            <a:r>
              <a:rPr lang="en-US" sz="2000" b="1" kern="1200" dirty="0" smtClean="0">
                <a:solidFill>
                  <a:srgbClr val="000000"/>
                </a:solidFill>
                <a:latin typeface="Arial (Body)"/>
                <a:ea typeface="+mn-ea"/>
                <a:cs typeface="+mn-cs"/>
              </a:rPr>
              <a:t>60</a:t>
            </a:r>
            <a:r>
              <a:rPr lang="en-US" sz="2000" i="1" kern="1200" dirty="0">
                <a:solidFill>
                  <a:srgbClr val="000000"/>
                </a:solidFill>
                <a:latin typeface="Arial (Body)"/>
                <a:ea typeface="+mn-ea"/>
                <a:cs typeface="+mn-cs"/>
              </a:rPr>
              <a:t> </a:t>
            </a:r>
            <a:r>
              <a:rPr lang="en-US" sz="2000" b="1" kern="1200" dirty="0" smtClean="0">
                <a:solidFill>
                  <a:srgbClr val="000000"/>
                </a:solidFill>
                <a:latin typeface="Arial (Body)"/>
                <a:ea typeface="+mn-ea"/>
                <a:cs typeface="+mn-cs"/>
              </a:rPr>
              <a:t>Print </a:t>
            </a:r>
            <a:r>
              <a:rPr lang="en-US" sz="2000" b="1" kern="1200" dirty="0">
                <a:solidFill>
                  <a:srgbClr val="000000"/>
                </a:solidFill>
                <a:latin typeface="Arial (Body)"/>
                <a:ea typeface="+mn-ea"/>
                <a:cs typeface="+mn-cs"/>
              </a:rPr>
              <a:t>“</a:t>
            </a:r>
            <a:r>
              <a:rPr lang="en-US" sz="2000" b="1" kern="1200" dirty="0" smtClean="0">
                <a:solidFill>
                  <a:srgbClr val="000000"/>
                </a:solidFill>
                <a:latin typeface="Arial (Body)"/>
                <a:ea typeface="+mn-ea"/>
                <a:cs typeface="+mn-cs"/>
              </a:rPr>
              <a:t>Passed”</a:t>
            </a:r>
          </a:p>
          <a:p>
            <a:pPr marL="261938" lvl="1" indent="0">
              <a:spcBef>
                <a:spcPts val="1500"/>
              </a:spcBef>
              <a:buNone/>
              <a:defRPr/>
            </a:pPr>
            <a:r>
              <a:rPr lang="en-US" sz="2000" kern="1200" dirty="0" smtClean="0">
                <a:solidFill>
                  <a:srgbClr val="000000"/>
                </a:solidFill>
                <a:latin typeface="Arial (Body)"/>
                <a:ea typeface="+mn-ea"/>
                <a:cs typeface="+mn-cs"/>
              </a:rPr>
              <a:t>determines whether the condition “student’s grade is greater than or equal to 60” is true or false.</a:t>
            </a:r>
          </a:p>
          <a:p>
            <a:pPr lvl="0">
              <a:tabLst/>
              <a:defRPr/>
            </a:pPr>
            <a:r>
              <a:rPr lang="en-US" sz="2000" kern="1200" dirty="0" smtClean="0">
                <a:solidFill>
                  <a:srgbClr val="000000"/>
                </a:solidFill>
                <a:latin typeface="Arial (Body)"/>
                <a:ea typeface="+mn-ea"/>
                <a:cs typeface="+mn-cs"/>
              </a:rPr>
              <a:t>If </a:t>
            </a:r>
            <a:r>
              <a:rPr lang="en-US" sz="2000" kern="1200" dirty="0">
                <a:solidFill>
                  <a:srgbClr val="000000"/>
                </a:solidFill>
                <a:latin typeface="Arial (Body)"/>
                <a:ea typeface="+mn-ea"/>
                <a:cs typeface="+mn-cs"/>
              </a:rPr>
              <a:t>the condition is true, then “Passed” is printed, and the next pseudocode statement in order is “performed” (remember that pseudocode isn’t a real programming language).</a:t>
            </a:r>
          </a:p>
        </p:txBody>
      </p:sp>
    </p:spTree>
    <p:extLst>
      <p:ext uri="{BB962C8B-B14F-4D97-AF65-F5344CB8AC3E}">
        <p14:creationId xmlns:p14="http://schemas.microsoft.com/office/powerpoint/2010/main" val="2261211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3.5 The </a:t>
            </a:r>
            <a:r>
              <a:rPr lang="en-US" kern="1200" dirty="0" smtClean="0">
                <a:latin typeface="Consolas" panose="020B0609020204030204" pitchFamily="49" charset="0"/>
                <a:ea typeface="+mj-ea"/>
                <a:cs typeface="Consolas" panose="020B0609020204030204" pitchFamily="49" charset="0"/>
              </a:rPr>
              <a:t>if</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(2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If the condition is false, the printing is ignored, and the next pseudocode statement in order is performed.</a:t>
            </a:r>
          </a:p>
          <a:p>
            <a:pPr lvl="0">
              <a:tabLst/>
              <a:defRPr/>
            </a:pPr>
            <a:r>
              <a:rPr lang="en-US" altLang="en-US" sz="2400" kern="1200" dirty="0">
                <a:solidFill>
                  <a:srgbClr val="000000"/>
                </a:solidFill>
                <a:latin typeface="Arial (Body)"/>
                <a:ea typeface="+mn-ea"/>
                <a:cs typeface="+mn-cs"/>
              </a:rPr>
              <a:t>The second line of this selection structure is indented.</a:t>
            </a:r>
          </a:p>
          <a:p>
            <a:pPr lvl="0">
              <a:tabLst/>
              <a:defRPr/>
            </a:pPr>
            <a:r>
              <a:rPr lang="en-US" altLang="en-US" sz="2400" kern="1200" dirty="0">
                <a:solidFill>
                  <a:srgbClr val="000000"/>
                </a:solidFill>
                <a:latin typeface="Arial (Body)"/>
                <a:ea typeface="+mn-ea"/>
                <a:cs typeface="+mn-cs"/>
              </a:rPr>
              <a:t>Such indentation is optional, but it’s highly recommended as it helps emphasize the inherent structure of structured programs.</a:t>
            </a:r>
          </a:p>
          <a:p>
            <a:pPr lvl="0">
              <a:tabLst/>
              <a:defRPr/>
            </a:pPr>
            <a:r>
              <a:rPr lang="en-US" altLang="en-US" sz="2400" kern="1200" dirty="0">
                <a:solidFill>
                  <a:srgbClr val="000000"/>
                </a:solidFill>
                <a:latin typeface="Arial (Body)"/>
                <a:ea typeface="+mn-ea"/>
                <a:cs typeface="+mn-cs"/>
              </a:rPr>
              <a:t>The C compiler ignores </a:t>
            </a:r>
            <a:r>
              <a:rPr lang="en-US" altLang="en-US" sz="2400" b="1" kern="1200" dirty="0">
                <a:solidFill>
                  <a:srgbClr val="000000"/>
                </a:solidFill>
                <a:latin typeface="Arial (Body)"/>
                <a:ea typeface="+mn-ea"/>
                <a:cs typeface="+mn-cs"/>
              </a:rPr>
              <a:t>white-space characters</a:t>
            </a:r>
            <a:r>
              <a:rPr lang="en-US" altLang="en-US" sz="2400" kern="1200" dirty="0">
                <a:solidFill>
                  <a:srgbClr val="000000"/>
                </a:solidFill>
                <a:latin typeface="Arial (Body)"/>
                <a:ea typeface="+mn-ea"/>
                <a:cs typeface="+mn-cs"/>
              </a:rPr>
              <a:t> such as blanks, tabs and newlines used for indentation and vertical spacing.</a:t>
            </a:r>
          </a:p>
        </p:txBody>
      </p:sp>
    </p:spTree>
    <p:extLst>
      <p:ext uri="{BB962C8B-B14F-4D97-AF65-F5344CB8AC3E}">
        <p14:creationId xmlns:p14="http://schemas.microsoft.com/office/powerpoint/2010/main" val="1099233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3.5 The </a:t>
            </a:r>
            <a:r>
              <a:rPr lang="en-US" kern="1200" dirty="0" smtClean="0">
                <a:latin typeface="Consolas" panose="020B0609020204030204" pitchFamily="49" charset="0"/>
                <a:ea typeface="+mj-ea"/>
                <a:cs typeface="Consolas" panose="020B0609020204030204" pitchFamily="49" charset="0"/>
              </a:rPr>
              <a:t>if</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(3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36957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preceding pseudocode </a:t>
            </a:r>
            <a:r>
              <a:rPr lang="en-US" altLang="en-US" sz="2400" b="1" kern="1200" dirty="0">
                <a:solidFill>
                  <a:srgbClr val="000000"/>
                </a:solidFill>
                <a:latin typeface="Arial (Body)"/>
                <a:ea typeface="+mn-ea"/>
                <a:cs typeface="+mn-cs"/>
              </a:rPr>
              <a:t>If statement may be written in C </a:t>
            </a:r>
            <a:r>
              <a:rPr lang="en-US" altLang="en-US" sz="2400" b="1" kern="1200" dirty="0" smtClean="0">
                <a:solidFill>
                  <a:srgbClr val="000000"/>
                </a:solidFill>
                <a:latin typeface="Arial (Body)"/>
                <a:ea typeface="+mn-ea"/>
                <a:cs typeface="+mn-cs"/>
              </a:rPr>
              <a:t>as</a:t>
            </a:r>
          </a:p>
          <a:p>
            <a:pPr lvl="1"/>
            <a:r>
              <a:rPr lang="en-US" altLang="en-US" sz="2400" b="1" kern="1200" dirty="0">
                <a:solidFill>
                  <a:srgbClr val="000000"/>
                </a:solidFill>
                <a:latin typeface="Arial (Body)"/>
                <a:ea typeface="+mn-ea"/>
                <a:cs typeface="+mn-cs"/>
              </a:rPr>
              <a:t> </a:t>
            </a:r>
          </a:p>
        </p:txBody>
      </p:sp>
      <p:pic>
        <p:nvPicPr>
          <p:cNvPr id="6" name="Picture 5" descr="The computer code has 3 lines. The lines read as follows. Line 1. if left parenthesis grade greater than sign equals 60 right parenthesis left brace. Line 2, indented once. puts left parenthesis double quote Passed double quote right parenthesis semicolon. Line 3. right brace forward slash forward slash end if."/>
          <p:cNvPicPr>
            <a:picLocks noChangeAspect="1"/>
          </p:cNvPicPr>
          <p:nvPr/>
        </p:nvPicPr>
        <p:blipFill rotWithShape="1">
          <a:blip r:embed="rId2">
            <a:extLst>
              <a:ext uri="{28A0092B-C50C-407E-A947-70E740481C1C}">
                <a14:useLocalDpi xmlns:a14="http://schemas.microsoft.com/office/drawing/2010/main" val="0"/>
              </a:ext>
            </a:extLst>
          </a:blip>
          <a:srcRect l="6485" t="-3511"/>
          <a:stretch/>
        </p:blipFill>
        <p:spPr>
          <a:xfrm>
            <a:off x="1282890" y="2565779"/>
            <a:ext cx="3893094" cy="1012232"/>
          </a:xfrm>
          <a:prstGeom prst="rect">
            <a:avLst/>
          </a:prstGeom>
        </p:spPr>
      </p:pic>
      <p:sp>
        <p:nvSpPr>
          <p:cNvPr id="4" name="Text Placeholder 3"/>
          <p:cNvSpPr>
            <a:spLocks noGrp="1"/>
          </p:cNvSpPr>
          <p:nvPr>
            <p:ph type="body" idx="2"/>
          </p:nvPr>
        </p:nvSpPr>
        <p:spPr>
          <a:xfrm>
            <a:off x="457200" y="3802747"/>
            <a:ext cx="8229600" cy="1233710"/>
          </a:xfrm>
        </p:spPr>
        <p:txBody>
          <a:bodyPr/>
          <a:lstStyle/>
          <a:p>
            <a:pPr lvl="0"/>
            <a:r>
              <a:rPr lang="en-US" altLang="en-US" sz="2400" kern="1200" dirty="0">
                <a:solidFill>
                  <a:srgbClr val="000000"/>
                </a:solidFill>
                <a:latin typeface="Arial (Body)"/>
              </a:rPr>
              <a:t>Notice that the C code corresponds closely to the pseudocode (of course you’ll also need to declare the </a:t>
            </a:r>
            <a:r>
              <a:rPr lang="en-US" altLang="en-US" sz="2400" kern="1200" dirty="0">
                <a:solidFill>
                  <a:srgbClr val="000000"/>
                </a:solidFill>
                <a:latin typeface="Consolas" panose="020B0609020204030204" pitchFamily="49" charset="0"/>
                <a:cs typeface="Consolas" panose="020B0609020204030204" pitchFamily="49" charset="0"/>
              </a:rPr>
              <a:t>int</a:t>
            </a:r>
            <a:r>
              <a:rPr lang="en-US" altLang="en-US" sz="2400" kern="1200" dirty="0">
                <a:solidFill>
                  <a:srgbClr val="000000"/>
                </a:solidFill>
                <a:latin typeface="Arial (Body)"/>
              </a:rPr>
              <a:t> variable </a:t>
            </a:r>
            <a:r>
              <a:rPr lang="en-US" altLang="en-US" sz="2400" kern="1200" dirty="0">
                <a:solidFill>
                  <a:srgbClr val="000000"/>
                </a:solidFill>
                <a:latin typeface="Consolas" panose="020B0609020204030204" pitchFamily="49" charset="0"/>
                <a:cs typeface="Consolas" panose="020B0609020204030204" pitchFamily="49" charset="0"/>
              </a:rPr>
              <a:t>grade</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896058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3.5 The </a:t>
            </a:r>
            <a:r>
              <a:rPr lang="en-US" kern="1200" dirty="0" smtClean="0">
                <a:latin typeface="Consolas" panose="020B0609020204030204" pitchFamily="49" charset="0"/>
                <a:ea typeface="+mj-ea"/>
                <a:cs typeface="+mj-cs"/>
              </a:rPr>
              <a:t>if</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(4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flowchart of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3.2 illustrates the single-selection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a:t>
            </a:r>
          </a:p>
          <a:p>
            <a:pPr lvl="0">
              <a:tabLst/>
              <a:defRPr/>
            </a:pPr>
            <a:r>
              <a:rPr lang="en-US" altLang="en-US" sz="2400" kern="1200" dirty="0">
                <a:solidFill>
                  <a:srgbClr val="000000"/>
                </a:solidFill>
                <a:latin typeface="Arial (Body)"/>
                <a:ea typeface="+mn-ea"/>
                <a:cs typeface="+mn-cs"/>
              </a:rPr>
              <a:t>This flowchart contains what is perhaps the most important flowcharting symbol—the diamond symbol, also called the decision symbol, which indicates that a decision is to be made.</a:t>
            </a:r>
          </a:p>
          <a:p>
            <a:pPr lvl="0">
              <a:tabLst/>
              <a:defRPr/>
            </a:pPr>
            <a:r>
              <a:rPr lang="en-US" altLang="en-US" sz="2400" kern="1200" dirty="0">
                <a:solidFill>
                  <a:srgbClr val="000000"/>
                </a:solidFill>
                <a:latin typeface="Arial (Body)"/>
                <a:ea typeface="+mn-ea"/>
                <a:cs typeface="+mn-cs"/>
              </a:rPr>
              <a:t>The decision symbol contains an expression, such as a condition, that can be either true or false.</a:t>
            </a:r>
          </a:p>
        </p:txBody>
      </p:sp>
    </p:spTree>
    <p:extLst>
      <p:ext uri="{BB962C8B-B14F-4D97-AF65-F5344CB8AC3E}">
        <p14:creationId xmlns:p14="http://schemas.microsoft.com/office/powerpoint/2010/main" val="52608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55896"/>
            <a:ext cx="8386549" cy="1066799"/>
          </a:xfrm>
        </p:spPr>
        <p:txBody>
          <a:bodyPr anchor="b"/>
          <a:lstStyle/>
          <a:p>
            <a:r>
              <a:rPr lang="en-US" dirty="0"/>
              <a:t>Figure 3.2 Flowcharting the Single-Selection </a:t>
            </a:r>
            <a:r>
              <a:rPr lang="en-US" dirty="0" smtClean="0">
                <a:latin typeface="Consolas" panose="020B0609020204030204" pitchFamily="49" charset="0"/>
              </a:rPr>
              <a:t>if</a:t>
            </a:r>
            <a:r>
              <a:rPr lang="en-US" dirty="0" smtClean="0"/>
              <a:t> </a:t>
            </a:r>
            <a:r>
              <a:rPr lang="en-US" dirty="0"/>
              <a:t>Statement</a:t>
            </a:r>
          </a:p>
        </p:txBody>
      </p:sp>
      <p:pic>
        <p:nvPicPr>
          <p:cNvPr id="6" name="Picture 5" descr="Flowchart illustrates single selection if statement. Enter loop and check condition, grade greater than sign equals 60, if true then print &quot;Passed&quot; and exit loop. If false then exit loop direct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46" y="2169469"/>
            <a:ext cx="7231653" cy="2340578"/>
          </a:xfrm>
          <a:prstGeom prst="rect">
            <a:avLst/>
          </a:prstGeom>
        </p:spPr>
      </p:pic>
    </p:spTree>
    <p:extLst>
      <p:ext uri="{BB962C8B-B14F-4D97-AF65-F5344CB8AC3E}">
        <p14:creationId xmlns:p14="http://schemas.microsoft.com/office/powerpoint/2010/main" val="891114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3.5 The </a:t>
            </a:r>
            <a:r>
              <a:rPr lang="en-US" kern="1200" dirty="0" smtClean="0">
                <a:latin typeface="Consolas" panose="020B0609020204030204" pitchFamily="49" charset="0"/>
                <a:ea typeface="+mj-ea"/>
                <a:cs typeface="+mj-cs"/>
              </a:rPr>
              <a:t>if</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(5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spcBef>
                <a:spcPts val="600"/>
              </a:spcBef>
              <a:tabLst/>
              <a:defRPr/>
            </a:pPr>
            <a:r>
              <a:rPr lang="en-US" altLang="en-US" sz="2400" kern="1200" dirty="0">
                <a:solidFill>
                  <a:srgbClr val="000000"/>
                </a:solidFill>
                <a:latin typeface="Arial (Body)"/>
                <a:ea typeface="+mn-ea"/>
                <a:cs typeface="+mn-cs"/>
              </a:rPr>
              <a:t>The decision symbol has </a:t>
            </a:r>
            <a:r>
              <a:rPr lang="en-US" altLang="en-US" sz="2400" b="1" kern="1200" dirty="0">
                <a:solidFill>
                  <a:srgbClr val="000000"/>
                </a:solidFill>
                <a:latin typeface="Arial (Body)"/>
                <a:ea typeface="+mn-ea"/>
                <a:cs typeface="+mn-cs"/>
              </a:rPr>
              <a:t>two</a:t>
            </a:r>
            <a:r>
              <a:rPr lang="en-US" altLang="en-US" sz="2400" kern="1200" dirty="0">
                <a:solidFill>
                  <a:srgbClr val="000000"/>
                </a:solidFill>
                <a:latin typeface="Arial (Body)"/>
                <a:ea typeface="+mn-ea"/>
                <a:cs typeface="+mn-cs"/>
              </a:rPr>
              <a:t> flowlines emerging from it.</a:t>
            </a:r>
          </a:p>
          <a:p>
            <a:pPr lvl="0">
              <a:spcBef>
                <a:spcPts val="600"/>
              </a:spcBef>
              <a:tabLst/>
              <a:defRPr/>
            </a:pPr>
            <a:r>
              <a:rPr lang="en-US" altLang="en-US" sz="2400" kern="1200" dirty="0">
                <a:solidFill>
                  <a:srgbClr val="000000"/>
                </a:solidFill>
                <a:latin typeface="Arial (Body)"/>
                <a:ea typeface="+mn-ea"/>
                <a:cs typeface="+mn-cs"/>
              </a:rPr>
              <a:t>One indicates the direction to take when the expression in the symbol is true and the other the direction to take when the expression is false.</a:t>
            </a:r>
          </a:p>
          <a:p>
            <a:pPr lvl="0">
              <a:spcBef>
                <a:spcPts val="600"/>
              </a:spcBef>
              <a:tabLst/>
              <a:defRPr/>
            </a:pPr>
            <a:r>
              <a:rPr lang="en-US" altLang="en-US" sz="2400" kern="1200" dirty="0">
                <a:solidFill>
                  <a:srgbClr val="000000"/>
                </a:solidFill>
                <a:latin typeface="Arial (Body)"/>
                <a:ea typeface="+mn-ea"/>
                <a:cs typeface="+mn-cs"/>
              </a:rPr>
              <a:t>Decisions can be based on conditions containing relational or equality operators.</a:t>
            </a:r>
          </a:p>
          <a:p>
            <a:pPr lvl="0">
              <a:spcBef>
                <a:spcPts val="600"/>
              </a:spcBef>
              <a:tabLst/>
              <a:defRPr/>
            </a:pPr>
            <a:r>
              <a:rPr lang="en-US" altLang="en-US" sz="2400" kern="1200" dirty="0">
                <a:solidFill>
                  <a:srgbClr val="000000"/>
                </a:solidFill>
                <a:latin typeface="Arial (Body)"/>
                <a:ea typeface="+mn-ea"/>
                <a:cs typeface="+mn-cs"/>
              </a:rPr>
              <a:t>In fact, a decision can be based on </a:t>
            </a:r>
            <a:r>
              <a:rPr lang="en-US" altLang="en-US" sz="2400" b="1" kern="1200" dirty="0">
                <a:solidFill>
                  <a:srgbClr val="000000"/>
                </a:solidFill>
                <a:latin typeface="Arial (Body)"/>
                <a:ea typeface="+mn-ea"/>
                <a:cs typeface="+mn-cs"/>
              </a:rPr>
              <a:t>any</a:t>
            </a:r>
            <a:r>
              <a:rPr lang="en-US" altLang="en-US" sz="2400" kern="1200" dirty="0">
                <a:solidFill>
                  <a:srgbClr val="000000"/>
                </a:solidFill>
                <a:latin typeface="Arial (Body)"/>
                <a:ea typeface="+mn-ea"/>
                <a:cs typeface="+mn-cs"/>
              </a:rPr>
              <a:t> expression—if the expression evaluates to </a:t>
            </a:r>
            <a:r>
              <a:rPr lang="en-US" altLang="en-US" sz="2400" b="1" kern="1200" dirty="0">
                <a:solidFill>
                  <a:srgbClr val="000000"/>
                </a:solidFill>
                <a:latin typeface="Arial (Body)"/>
                <a:ea typeface="+mn-ea"/>
                <a:cs typeface="+mn-cs"/>
              </a:rPr>
              <a:t>zero</a:t>
            </a:r>
            <a:r>
              <a:rPr lang="en-US" altLang="en-US" sz="2400" kern="1200" dirty="0">
                <a:solidFill>
                  <a:srgbClr val="000000"/>
                </a:solidFill>
                <a:latin typeface="Arial (Body)"/>
                <a:ea typeface="+mn-ea"/>
                <a:cs typeface="+mn-cs"/>
              </a:rPr>
              <a:t>, it’s treated as false, and if it evaluates to </a:t>
            </a:r>
            <a:r>
              <a:rPr lang="en-US" altLang="en-US" sz="2400" b="1" kern="1200" dirty="0">
                <a:solidFill>
                  <a:srgbClr val="000000"/>
                </a:solidFill>
                <a:latin typeface="Arial (Body)"/>
                <a:ea typeface="+mn-ea"/>
                <a:cs typeface="+mn-cs"/>
              </a:rPr>
              <a:t>nonzero</a:t>
            </a:r>
            <a:r>
              <a:rPr lang="en-US" altLang="en-US" sz="2400" kern="1200" dirty="0">
                <a:solidFill>
                  <a:srgbClr val="000000"/>
                </a:solidFill>
                <a:latin typeface="Arial (Body)"/>
                <a:ea typeface="+mn-ea"/>
                <a:cs typeface="+mn-cs"/>
              </a:rPr>
              <a:t>, it’s treated as true.</a:t>
            </a:r>
          </a:p>
        </p:txBody>
      </p:sp>
    </p:spTree>
    <p:extLst>
      <p:ext uri="{BB962C8B-B14F-4D97-AF65-F5344CB8AC3E}">
        <p14:creationId xmlns:p14="http://schemas.microsoft.com/office/powerpoint/2010/main" val="1079760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 </a:t>
            </a:r>
            <a:r>
              <a:rPr lang="en-US" sz="2000" b="0" dirty="0" smtClean="0"/>
              <a:t>(1 of 2)</a:t>
            </a:r>
            <a:endParaRPr lang="en-US" sz="2000" b="0" dirty="0"/>
          </a:p>
        </p:txBody>
      </p:sp>
      <p:sp>
        <p:nvSpPr>
          <p:cNvPr id="5" name="Text Placeholder 4"/>
          <p:cNvSpPr>
            <a:spLocks noGrp="1"/>
          </p:cNvSpPr>
          <p:nvPr>
            <p:ph type="body" idx="1"/>
          </p:nvPr>
        </p:nvSpPr>
        <p:spPr>
          <a:xfrm>
            <a:off x="457200" y="1600200"/>
            <a:ext cx="8229600" cy="4759657"/>
          </a:xfrm>
        </p:spPr>
        <p:txBody>
          <a:bodyPr/>
          <a:lstStyle/>
          <a:p>
            <a:pPr marL="0" indent="0">
              <a:buNone/>
            </a:pPr>
            <a:r>
              <a:rPr lang="en-US" sz="2400" b="1" dirty="0">
                <a:solidFill>
                  <a:schemeClr val="tx2"/>
                </a:solidFill>
                <a:latin typeface="+mn-lt"/>
              </a:rPr>
              <a:t>3.1</a:t>
            </a:r>
            <a:r>
              <a:rPr lang="en-US" sz="2400" b="1" dirty="0">
                <a:latin typeface="+mn-lt"/>
              </a:rPr>
              <a:t> </a:t>
            </a:r>
            <a:r>
              <a:rPr lang="en-US" sz="2400" dirty="0">
                <a:latin typeface="+mn-lt"/>
              </a:rPr>
              <a:t>Introduction</a:t>
            </a:r>
          </a:p>
          <a:p>
            <a:pPr marL="0" indent="0">
              <a:buNone/>
            </a:pPr>
            <a:r>
              <a:rPr lang="en-US" sz="2400" b="1" dirty="0">
                <a:solidFill>
                  <a:schemeClr val="tx2"/>
                </a:solidFill>
                <a:latin typeface="+mn-lt"/>
              </a:rPr>
              <a:t>3.2</a:t>
            </a:r>
            <a:r>
              <a:rPr lang="en-US" sz="2400" b="1" dirty="0">
                <a:latin typeface="+mn-lt"/>
              </a:rPr>
              <a:t> </a:t>
            </a:r>
            <a:r>
              <a:rPr lang="en-US" sz="2400" dirty="0">
                <a:latin typeface="+mn-lt"/>
              </a:rPr>
              <a:t>Algorithms</a:t>
            </a:r>
          </a:p>
          <a:p>
            <a:pPr marL="0" indent="0">
              <a:buNone/>
            </a:pPr>
            <a:r>
              <a:rPr lang="en-US" sz="2400" b="1" dirty="0">
                <a:solidFill>
                  <a:schemeClr val="tx2"/>
                </a:solidFill>
                <a:latin typeface="+mn-lt"/>
              </a:rPr>
              <a:t>3.3</a:t>
            </a:r>
            <a:r>
              <a:rPr lang="en-US" sz="2400" b="1" dirty="0">
                <a:latin typeface="+mn-lt"/>
              </a:rPr>
              <a:t> </a:t>
            </a:r>
            <a:r>
              <a:rPr lang="en-US" sz="2400" dirty="0">
                <a:latin typeface="+mn-lt"/>
              </a:rPr>
              <a:t>Pseudocode</a:t>
            </a:r>
          </a:p>
          <a:p>
            <a:pPr marL="0" indent="0">
              <a:buNone/>
            </a:pPr>
            <a:r>
              <a:rPr lang="en-US" sz="2400" b="1" dirty="0">
                <a:solidFill>
                  <a:schemeClr val="tx2"/>
                </a:solidFill>
                <a:latin typeface="+mn-lt"/>
              </a:rPr>
              <a:t>3.4</a:t>
            </a:r>
            <a:r>
              <a:rPr lang="en-US" sz="2400" b="1" dirty="0">
                <a:latin typeface="+mn-lt"/>
              </a:rPr>
              <a:t> </a:t>
            </a:r>
            <a:r>
              <a:rPr lang="en-US" sz="2400" dirty="0">
                <a:latin typeface="+mn-lt"/>
              </a:rPr>
              <a:t>Control Structures</a:t>
            </a:r>
          </a:p>
          <a:p>
            <a:pPr marL="0" indent="0">
              <a:buNone/>
            </a:pPr>
            <a:r>
              <a:rPr lang="en-US" sz="2400" b="1" dirty="0">
                <a:solidFill>
                  <a:schemeClr val="tx2"/>
                </a:solidFill>
                <a:latin typeface="+mn-lt"/>
              </a:rPr>
              <a:t>3.5</a:t>
            </a:r>
            <a:r>
              <a:rPr lang="en-US" sz="2400" b="1" dirty="0">
                <a:latin typeface="+mn-lt"/>
              </a:rPr>
              <a:t> </a:t>
            </a:r>
            <a:r>
              <a:rPr lang="en-US" sz="2400" dirty="0">
                <a:latin typeface="+mn-lt"/>
              </a:rPr>
              <a:t>The </a:t>
            </a:r>
            <a:r>
              <a:rPr lang="en-US" sz="2400" dirty="0">
                <a:latin typeface="Consolas" panose="020B0609020204030204" pitchFamily="49" charset="0"/>
              </a:rPr>
              <a:t>if</a:t>
            </a:r>
            <a:r>
              <a:rPr lang="en-US" sz="2400" dirty="0">
                <a:latin typeface="+mn-lt"/>
              </a:rPr>
              <a:t> Selection Statement</a:t>
            </a:r>
          </a:p>
          <a:p>
            <a:pPr marL="0" indent="0">
              <a:buNone/>
            </a:pPr>
            <a:r>
              <a:rPr lang="en-US" sz="2400" b="1" dirty="0">
                <a:solidFill>
                  <a:schemeClr val="tx2"/>
                </a:solidFill>
                <a:latin typeface="+mn-lt"/>
              </a:rPr>
              <a:t>3.6</a:t>
            </a:r>
            <a:r>
              <a:rPr lang="en-US" sz="2400" b="1" dirty="0">
                <a:latin typeface="+mn-lt"/>
              </a:rPr>
              <a:t> </a:t>
            </a:r>
            <a:r>
              <a:rPr lang="en-US" sz="2400" dirty="0">
                <a:latin typeface="+mn-lt"/>
              </a:rPr>
              <a:t>The </a:t>
            </a:r>
            <a:r>
              <a:rPr lang="en-US" sz="2400" dirty="0">
                <a:latin typeface="Consolas" panose="020B0609020204030204" pitchFamily="49" charset="0"/>
              </a:rPr>
              <a:t>if…else</a:t>
            </a:r>
            <a:r>
              <a:rPr lang="en-US" sz="2400" dirty="0">
                <a:latin typeface="+mn-lt"/>
              </a:rPr>
              <a:t> Selection Statement</a:t>
            </a:r>
          </a:p>
          <a:p>
            <a:pPr marL="0" indent="0">
              <a:buNone/>
            </a:pPr>
            <a:r>
              <a:rPr lang="en-US" sz="2400" b="1" dirty="0">
                <a:solidFill>
                  <a:schemeClr val="tx2"/>
                </a:solidFill>
                <a:latin typeface="+mn-lt"/>
              </a:rPr>
              <a:t>3.7</a:t>
            </a:r>
            <a:r>
              <a:rPr lang="en-US" sz="2400" b="1" dirty="0">
                <a:latin typeface="+mn-lt"/>
              </a:rPr>
              <a:t> </a:t>
            </a:r>
            <a:r>
              <a:rPr lang="en-US" sz="2400" dirty="0">
                <a:latin typeface="+mn-lt"/>
              </a:rPr>
              <a:t>The </a:t>
            </a:r>
            <a:r>
              <a:rPr lang="en-US" sz="2400" dirty="0">
                <a:latin typeface="Consolas" panose="020B0609020204030204" pitchFamily="49" charset="0"/>
              </a:rPr>
              <a:t>while</a:t>
            </a:r>
            <a:r>
              <a:rPr lang="en-US" sz="2400" dirty="0">
                <a:latin typeface="+mn-lt"/>
              </a:rPr>
              <a:t> Iteration Statement</a:t>
            </a:r>
          </a:p>
          <a:p>
            <a:pPr marL="0" indent="0">
              <a:buNone/>
            </a:pPr>
            <a:r>
              <a:rPr lang="en-US" sz="2400" b="1" dirty="0">
                <a:solidFill>
                  <a:schemeClr val="tx2"/>
                </a:solidFill>
                <a:latin typeface="+mn-lt"/>
              </a:rPr>
              <a:t>3.8</a:t>
            </a:r>
            <a:r>
              <a:rPr lang="en-US" sz="2400" b="1" dirty="0">
                <a:latin typeface="+mn-lt"/>
              </a:rPr>
              <a:t> </a:t>
            </a:r>
            <a:r>
              <a:rPr lang="en-US" sz="2400" dirty="0">
                <a:latin typeface="+mn-lt"/>
              </a:rPr>
              <a:t>Formulating Algorithms Case Study </a:t>
            </a:r>
            <a:r>
              <a:rPr lang="en-US" sz="2400" dirty="0" smtClean="0">
                <a:latin typeface="+mn-lt"/>
              </a:rPr>
              <a:t>1: Counter-Controlled </a:t>
            </a:r>
            <a:r>
              <a:rPr lang="en-US" sz="2400" dirty="0">
                <a:latin typeface="+mn-lt"/>
              </a:rPr>
              <a:t>Iteration</a:t>
            </a:r>
          </a:p>
        </p:txBody>
      </p:sp>
    </p:spTree>
    <p:extLst>
      <p:ext uri="{BB962C8B-B14F-4D97-AF65-F5344CB8AC3E}">
        <p14:creationId xmlns:p14="http://schemas.microsoft.com/office/powerpoint/2010/main" val="1364734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a:latin typeface="Times New Roman" panose="02020603050405020304" pitchFamily="18" charset="0"/>
              </a:rPr>
              <a:t>3.5 The </a:t>
            </a:r>
            <a:r>
              <a:rPr lang="en-US" kern="1200" dirty="0">
                <a:latin typeface="Consolas" panose="020B0609020204030204" pitchFamily="49" charset="0"/>
              </a:rPr>
              <a:t>if</a:t>
            </a:r>
            <a:r>
              <a:rPr lang="en-US" kern="1200" dirty="0">
                <a:latin typeface="Times New Roman" panose="02020603050405020304" pitchFamily="18" charset="0"/>
              </a:rPr>
              <a:t> Selection Statement</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(6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Times New Roman" panose="02020603050405020304" pitchFamily="18" charset="0"/>
              </a:rPr>
              <a:t>The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Times New Roman" panose="02020603050405020304" pitchFamily="18" charset="0"/>
              </a:rPr>
              <a:t>statement, too, is a single-entry/single-exit statement.</a:t>
            </a:r>
          </a:p>
          <a:p>
            <a:pPr lvl="0">
              <a:tabLst/>
            </a:pPr>
            <a:r>
              <a:rPr lang="en-US" altLang="en-US" sz="2400" kern="1200" dirty="0">
                <a:solidFill>
                  <a:srgbClr val="000000"/>
                </a:solidFill>
                <a:latin typeface="Arial (Body)"/>
                <a:ea typeface="+mn-ea"/>
                <a:cs typeface="+mn-cs"/>
              </a:rPr>
              <a:t>We can envision seven bins, each containing only control-statement flowcharts of one of the seven types.</a:t>
            </a:r>
          </a:p>
          <a:p>
            <a:pPr lvl="0">
              <a:tabLst/>
            </a:pPr>
            <a:r>
              <a:rPr lang="en-US" altLang="en-US" sz="2400" kern="1200" dirty="0">
                <a:solidFill>
                  <a:srgbClr val="000000"/>
                </a:solidFill>
                <a:latin typeface="Arial (Body)"/>
                <a:ea typeface="+mn-ea"/>
                <a:cs typeface="+mn-cs"/>
              </a:rPr>
              <a:t>These flowchart segments are empty—nothing is written in the rectangles and nothing is written in the diamonds.</a:t>
            </a:r>
          </a:p>
          <a:p>
            <a:pPr lvl="0">
              <a:tabLst/>
            </a:pPr>
            <a:r>
              <a:rPr lang="en-US" altLang="en-US" sz="2400" kern="1200" dirty="0">
                <a:solidFill>
                  <a:srgbClr val="000000"/>
                </a:solidFill>
                <a:latin typeface="Arial (Body)"/>
                <a:ea typeface="+mn-ea"/>
                <a:cs typeface="+mn-cs"/>
              </a:rPr>
              <a:t>Your task, then, is assembling a program from as many of each type of control statement as the algorithm demands, combining them in only </a:t>
            </a:r>
            <a:r>
              <a:rPr lang="en-US" altLang="en-US" sz="2400" b="1" kern="1200" dirty="0">
                <a:solidFill>
                  <a:srgbClr val="000000"/>
                </a:solidFill>
                <a:latin typeface="Arial (Body)"/>
                <a:ea typeface="+mn-ea"/>
                <a:cs typeface="+mn-cs"/>
              </a:rPr>
              <a:t>two</a:t>
            </a:r>
            <a:r>
              <a:rPr lang="en-US" altLang="en-US" sz="2400" kern="1200" dirty="0">
                <a:solidFill>
                  <a:srgbClr val="000000"/>
                </a:solidFill>
                <a:latin typeface="Arial (Body)"/>
                <a:ea typeface="+mn-ea"/>
                <a:cs typeface="+mn-cs"/>
              </a:rPr>
              <a:t> possible ways (</a:t>
            </a:r>
            <a:r>
              <a:rPr lang="en-US" altLang="en-US" sz="2400" b="1" kern="1200" dirty="0">
                <a:solidFill>
                  <a:srgbClr val="000000"/>
                </a:solidFill>
                <a:latin typeface="Arial (Body)"/>
                <a:ea typeface="+mn-ea"/>
                <a:cs typeface="+mn-cs"/>
              </a:rPr>
              <a:t>stacking</a:t>
            </a:r>
            <a:r>
              <a:rPr lang="en-US" altLang="en-US" sz="2400" kern="1200" dirty="0">
                <a:solidFill>
                  <a:srgbClr val="000000"/>
                </a:solidFill>
                <a:latin typeface="Arial (Body)"/>
                <a:ea typeface="+mn-ea"/>
                <a:cs typeface="+mn-cs"/>
              </a:rPr>
              <a:t> or </a:t>
            </a:r>
            <a:r>
              <a:rPr lang="en-US" altLang="en-US" sz="2400" b="1" kern="1200" dirty="0">
                <a:solidFill>
                  <a:srgbClr val="000000"/>
                </a:solidFill>
                <a:latin typeface="Arial (Body)"/>
                <a:ea typeface="+mn-ea"/>
                <a:cs typeface="+mn-cs"/>
              </a:rPr>
              <a:t>nesting</a:t>
            </a:r>
            <a:r>
              <a:rPr lang="en-US" altLang="en-US" sz="2400" kern="1200" dirty="0">
                <a:solidFill>
                  <a:srgbClr val="000000"/>
                </a:solidFill>
                <a:latin typeface="Arial (Body)"/>
                <a:ea typeface="+mn-ea"/>
                <a:cs typeface="+mn-cs"/>
              </a:rPr>
              <a:t>), and then filling in the actions and decisions in a manner appropriate for the algorithm</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343725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52971"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3.6 The </a:t>
            </a:r>
            <a:r>
              <a:rPr lang="en-US" kern="1200" dirty="0" smtClean="0">
                <a:latin typeface="Consolas" panose="020B0609020204030204" pitchFamily="49" charset="0"/>
                <a:ea typeface="+mj-ea"/>
                <a:cs typeface="+mj-cs"/>
              </a:rPr>
              <a:t>if</a:t>
            </a:r>
            <a:r>
              <a:rPr lang="en-US" kern="1200" dirty="0" smtClean="0">
                <a:latin typeface="Times New Roman" panose="02020603050405020304" pitchFamily="18" charset="0"/>
                <a:ea typeface="+mj-ea"/>
                <a:cs typeface="Times New Roman" panose="02020603050405020304" pitchFamily="18" charset="0"/>
              </a:rPr>
              <a:t>…</a:t>
            </a:r>
            <a:r>
              <a:rPr lang="en-US" kern="1200" dirty="0" smtClean="0">
                <a:latin typeface="Consolas" panose="020B0609020204030204" pitchFamily="49" charset="0"/>
                <a:ea typeface="+mj-ea"/>
                <a:cs typeface="+mj-cs"/>
              </a:rPr>
              <a:t>else</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(1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2146711"/>
          </a:xfrm>
        </p:spPr>
        <p:txBody>
          <a:bodyPr wrap="square" lIns="91425" tIns="91425" rIns="91425" bIns="91425">
            <a:spAutoFit/>
          </a:bodyPr>
          <a:lstStyle/>
          <a:p>
            <a:pPr marL="255600" lvl="0" indent="-255600">
              <a:tabLst/>
              <a:defRPr/>
            </a:pPr>
            <a:r>
              <a:rPr lang="en-US" sz="2200" kern="1200" dirty="0">
                <a:solidFill>
                  <a:srgbClr val="000000"/>
                </a:solidFill>
                <a:latin typeface="Arial (Body)"/>
                <a:ea typeface="+mn-ea"/>
                <a:cs typeface="+mn-cs"/>
              </a:rPr>
              <a:t>The </a:t>
            </a:r>
            <a:r>
              <a:rPr lang="en-US" sz="2200" kern="1200" dirty="0">
                <a:solidFill>
                  <a:srgbClr val="000000"/>
                </a:solidFill>
                <a:latin typeface="Consolas" panose="020B0609020204030204" pitchFamily="49" charset="0"/>
                <a:ea typeface="+mn-ea"/>
                <a:cs typeface="+mn-cs"/>
              </a:rPr>
              <a:t>if…else</a:t>
            </a:r>
            <a:r>
              <a:rPr lang="en-US" sz="2200" kern="1200" dirty="0">
                <a:solidFill>
                  <a:srgbClr val="000000"/>
                </a:solidFill>
                <a:latin typeface="Arial (Body)"/>
                <a:ea typeface="+mn-ea"/>
                <a:cs typeface="+mn-cs"/>
              </a:rPr>
              <a:t> selection statement allows you to specify that </a:t>
            </a:r>
            <a:r>
              <a:rPr lang="en-US" sz="2200" b="1" kern="1200" dirty="0">
                <a:solidFill>
                  <a:srgbClr val="000000"/>
                </a:solidFill>
                <a:latin typeface="Arial (Body)"/>
                <a:ea typeface="+mn-ea"/>
                <a:cs typeface="+mn-cs"/>
              </a:rPr>
              <a:t>different</a:t>
            </a:r>
            <a:r>
              <a:rPr lang="en-US" sz="2200" kern="1200" dirty="0">
                <a:solidFill>
                  <a:srgbClr val="000000"/>
                </a:solidFill>
                <a:latin typeface="Arial (Body)"/>
                <a:ea typeface="+mn-ea"/>
                <a:cs typeface="+mn-cs"/>
              </a:rPr>
              <a:t> actions are to be performed when the condition is true and when it’s false.</a:t>
            </a:r>
          </a:p>
          <a:p>
            <a:pPr marL="255600" lvl="0" indent="-255600">
              <a:tabLst/>
              <a:defRPr/>
            </a:pPr>
            <a:r>
              <a:rPr lang="en-US" sz="2200" kern="1200" dirty="0">
                <a:solidFill>
                  <a:srgbClr val="000000"/>
                </a:solidFill>
                <a:latin typeface="Arial (Body)"/>
                <a:ea typeface="+mn-ea"/>
                <a:cs typeface="+mn-cs"/>
              </a:rPr>
              <a:t>For example, the pseudocode statement</a:t>
            </a:r>
          </a:p>
          <a:p>
            <a:pPr marL="741600" lvl="1" indent="-284400">
              <a:buFont typeface="Arial" panose="020B0604020202020204" pitchFamily="34" charset="0"/>
              <a:buChar char="–"/>
              <a:defRPr/>
            </a:pPr>
            <a:r>
              <a:rPr lang="en-US" sz="2200" b="1" kern="1200" dirty="0" smtClean="0">
                <a:solidFill>
                  <a:srgbClr val="000000"/>
                </a:solidFill>
                <a:latin typeface="Arial (Body)"/>
                <a:ea typeface="+mn-ea"/>
                <a:cs typeface="+mn-cs"/>
              </a:rPr>
              <a:t> </a:t>
            </a:r>
            <a:endParaRPr lang="en-US" sz="2200" b="1" kern="1200" dirty="0">
              <a:solidFill>
                <a:srgbClr val="000000"/>
              </a:solidFill>
              <a:latin typeface="Arial (Body)"/>
              <a:ea typeface="+mn-ea"/>
              <a:cs typeface="+mn-cs"/>
            </a:endParaRPr>
          </a:p>
        </p:txBody>
      </p:sp>
      <p:pic>
        <p:nvPicPr>
          <p:cNvPr id="7" name="Picture 6" descr="Code has 4 lines as follows. Line 1. If student's grade is greater than or equal to 60. Line 2. Indented once. Print double quote passed double quote. Line 3. Else. Line 4. Indented once. Print double quote Failed double quote."/>
          <p:cNvPicPr>
            <a:picLocks noChangeAspect="1"/>
          </p:cNvPicPr>
          <p:nvPr/>
        </p:nvPicPr>
        <p:blipFill rotWithShape="1">
          <a:blip r:embed="rId2"/>
          <a:srcRect l="2080" t="5201" r="2610" b="10971"/>
          <a:stretch/>
        </p:blipFill>
        <p:spPr>
          <a:xfrm>
            <a:off x="1241947" y="3266555"/>
            <a:ext cx="5595581" cy="1201002"/>
          </a:xfrm>
          <a:prstGeom prst="rect">
            <a:avLst/>
          </a:prstGeom>
        </p:spPr>
      </p:pic>
      <p:sp>
        <p:nvSpPr>
          <p:cNvPr id="5" name="Content Placeholder 4"/>
          <p:cNvSpPr>
            <a:spLocks noGrp="1"/>
          </p:cNvSpPr>
          <p:nvPr>
            <p:ph idx="13"/>
          </p:nvPr>
        </p:nvSpPr>
        <p:spPr>
          <a:xfrm>
            <a:off x="457200" y="4481205"/>
            <a:ext cx="8229600" cy="1964871"/>
          </a:xfrm>
        </p:spPr>
        <p:txBody>
          <a:bodyPr/>
          <a:lstStyle/>
          <a:p>
            <a:pPr marL="273050" lvl="1" indent="0">
              <a:spcBef>
                <a:spcPts val="1000"/>
              </a:spcBef>
              <a:buNone/>
              <a:tabLst>
                <a:tab pos="355600" algn="l"/>
              </a:tabLst>
              <a:defRPr/>
            </a:pPr>
            <a:r>
              <a:rPr lang="en-US" sz="2200" kern="1200" dirty="0" smtClean="0">
                <a:solidFill>
                  <a:srgbClr val="000000"/>
                </a:solidFill>
                <a:latin typeface="Arial (Body)"/>
              </a:rPr>
              <a:t>prints </a:t>
            </a:r>
            <a:r>
              <a:rPr lang="en-US" sz="2200" b="1" kern="1200" dirty="0">
                <a:solidFill>
                  <a:srgbClr val="000000"/>
                </a:solidFill>
                <a:latin typeface="Arial (Body)"/>
              </a:rPr>
              <a:t>Passed </a:t>
            </a:r>
            <a:r>
              <a:rPr lang="en-US" sz="2200" kern="1200" dirty="0">
                <a:solidFill>
                  <a:srgbClr val="000000"/>
                </a:solidFill>
                <a:latin typeface="Arial (Body)"/>
              </a:rPr>
              <a:t>if the student’s grade is greater than or equal to 60 and </a:t>
            </a:r>
            <a:r>
              <a:rPr lang="en-US" sz="2200" b="1" kern="1200" dirty="0">
                <a:solidFill>
                  <a:srgbClr val="000000"/>
                </a:solidFill>
                <a:latin typeface="Arial (Body)"/>
              </a:rPr>
              <a:t>Failed </a:t>
            </a:r>
            <a:r>
              <a:rPr lang="en-US" sz="2200" kern="1200" dirty="0">
                <a:solidFill>
                  <a:srgbClr val="000000"/>
                </a:solidFill>
                <a:latin typeface="Arial (Body)"/>
              </a:rPr>
              <a:t>if the student’s grade is less than 60</a:t>
            </a:r>
            <a:r>
              <a:rPr lang="en-US" sz="2200" b="1" kern="1200" dirty="0">
                <a:solidFill>
                  <a:srgbClr val="000000"/>
                </a:solidFill>
                <a:latin typeface="Arial (Body)"/>
              </a:rPr>
              <a:t>.</a:t>
            </a:r>
          </a:p>
          <a:p>
            <a:pPr marL="255600" lvl="0" indent="-255600">
              <a:tabLst>
                <a:tab pos="355600" algn="l"/>
              </a:tabLst>
              <a:defRPr/>
            </a:pPr>
            <a:r>
              <a:rPr lang="en-US" sz="2200" kern="1200" dirty="0">
                <a:solidFill>
                  <a:srgbClr val="000000"/>
                </a:solidFill>
                <a:latin typeface="Arial (Body)"/>
              </a:rPr>
              <a:t>In either case, after printing occurs, the next pseudocode statement in sequence is “performed.” The body of the </a:t>
            </a:r>
            <a:r>
              <a:rPr lang="en-US" sz="2200" b="1" kern="1200" dirty="0">
                <a:solidFill>
                  <a:srgbClr val="000000"/>
                </a:solidFill>
                <a:latin typeface="Arial (Body)"/>
              </a:rPr>
              <a:t>else </a:t>
            </a:r>
            <a:r>
              <a:rPr lang="en-US" sz="2200" kern="1200" dirty="0">
                <a:solidFill>
                  <a:srgbClr val="000000"/>
                </a:solidFill>
                <a:latin typeface="Arial (Body)"/>
              </a:rPr>
              <a:t>is also indented</a:t>
            </a:r>
            <a:r>
              <a:rPr lang="en-US" sz="2200" kern="1200" dirty="0" smtClean="0">
                <a:solidFill>
                  <a:srgbClr val="000000"/>
                </a:solidFill>
                <a:latin typeface="Arial (Body)"/>
              </a:rPr>
              <a:t>.</a:t>
            </a:r>
            <a:endParaRPr lang="en-US" sz="2200" kern="1200" dirty="0">
              <a:solidFill>
                <a:srgbClr val="000000"/>
              </a:solidFill>
              <a:latin typeface="Arial (Body)"/>
            </a:endParaRPr>
          </a:p>
        </p:txBody>
      </p:sp>
    </p:spTree>
    <p:extLst>
      <p:ext uri="{BB962C8B-B14F-4D97-AF65-F5344CB8AC3E}">
        <p14:creationId xmlns:p14="http://schemas.microsoft.com/office/powerpoint/2010/main" val="8316186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Good Programming Practice 3.1</a:t>
            </a:r>
          </a:p>
        </p:txBody>
      </p:sp>
      <p:sp>
        <p:nvSpPr>
          <p:cNvPr id="5" name="Text Placeholder 4"/>
          <p:cNvSpPr>
            <a:spLocks noGrp="1"/>
          </p:cNvSpPr>
          <p:nvPr>
            <p:ph type="body" idx="1"/>
          </p:nvPr>
        </p:nvSpPr>
        <p:spPr/>
        <p:txBody>
          <a:bodyPr/>
          <a:lstStyle/>
          <a:p>
            <a:pPr marL="0" indent="0">
              <a:buNone/>
            </a:pPr>
            <a:r>
              <a:rPr lang="en-US" sz="2400" dirty="0">
                <a:latin typeface="+mn-lt"/>
              </a:rPr>
              <a:t>Indent both body statements of an </a:t>
            </a:r>
            <a:r>
              <a:rPr lang="en-US" sz="2400" dirty="0">
                <a:latin typeface="Consolas" panose="020B0609020204030204" pitchFamily="49" charset="0"/>
                <a:cs typeface="Consolas" panose="020B0609020204030204" pitchFamily="49" charset="0"/>
              </a:rPr>
              <a:t>if…else</a:t>
            </a:r>
            <a:r>
              <a:rPr lang="en-US" sz="2400" dirty="0">
                <a:latin typeface="+mn-lt"/>
              </a:rPr>
              <a:t> statement (in both pseudocode and C).</a:t>
            </a:r>
          </a:p>
        </p:txBody>
      </p:sp>
    </p:spTree>
    <p:extLst>
      <p:ext uri="{BB962C8B-B14F-4D97-AF65-F5344CB8AC3E}">
        <p14:creationId xmlns:p14="http://schemas.microsoft.com/office/powerpoint/2010/main" val="38615590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Programming Practice 3.2</a:t>
            </a:r>
          </a:p>
        </p:txBody>
      </p:sp>
      <p:sp>
        <p:nvSpPr>
          <p:cNvPr id="5" name="Text Placeholder 4"/>
          <p:cNvSpPr>
            <a:spLocks noGrp="1"/>
          </p:cNvSpPr>
          <p:nvPr>
            <p:ph type="body" idx="1"/>
          </p:nvPr>
        </p:nvSpPr>
        <p:spPr>
          <a:xfrm>
            <a:off x="457200" y="1600200"/>
            <a:ext cx="8229600" cy="1012371"/>
          </a:xfrm>
        </p:spPr>
        <p:txBody>
          <a:bodyPr/>
          <a:lstStyle/>
          <a:p>
            <a:pPr marL="0" indent="0">
              <a:buNone/>
            </a:pPr>
            <a:r>
              <a:rPr lang="en-US" sz="2400" dirty="0">
                <a:latin typeface="+mn-lt"/>
              </a:rPr>
              <a:t>If there are several levels of indentation, each level should be indented the same </a:t>
            </a:r>
            <a:r>
              <a:rPr lang="en-US" sz="2400" dirty="0" smtClean="0">
                <a:latin typeface="+mn-lt"/>
              </a:rPr>
              <a:t>additional amount </a:t>
            </a:r>
            <a:r>
              <a:rPr lang="en-US" sz="2400" dirty="0">
                <a:latin typeface="+mn-lt"/>
              </a:rPr>
              <a:t>of space.</a:t>
            </a:r>
          </a:p>
        </p:txBody>
      </p:sp>
    </p:spTree>
    <p:extLst>
      <p:ext uri="{BB962C8B-B14F-4D97-AF65-F5344CB8AC3E}">
        <p14:creationId xmlns:p14="http://schemas.microsoft.com/office/powerpoint/2010/main" val="1229780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52971" cy="707856"/>
          </a:xfrm>
        </p:spPr>
        <p:txBody>
          <a:bodyPr wrap="square" tIns="91425">
            <a:spAutoFit/>
          </a:bodyPr>
          <a:lstStyle/>
          <a:p>
            <a:pPr lvl="0">
              <a:spcBef>
                <a:spcPct val="0"/>
              </a:spcBef>
              <a:buClrTx/>
              <a:defRPr/>
            </a:pPr>
            <a:r>
              <a:rPr lang="en-US" kern="1200" dirty="0">
                <a:latin typeface="Times New Roman" panose="02020603050405020304" pitchFamily="18" charset="0"/>
              </a:rPr>
              <a:t>3.6 The </a:t>
            </a:r>
            <a:r>
              <a:rPr lang="en-US" kern="1200" dirty="0">
                <a:latin typeface="Consolas" panose="020B0609020204030204" pitchFamily="49" charset="0"/>
              </a:rPr>
              <a:t>if</a:t>
            </a:r>
            <a:r>
              <a:rPr lang="en-US" kern="1200" dirty="0">
                <a:latin typeface="Times New Roman" panose="02020603050405020304" pitchFamily="18" charset="0"/>
                <a:cs typeface="Times New Roman" panose="02020603050405020304" pitchFamily="18" charset="0"/>
              </a:rPr>
              <a:t>…</a:t>
            </a:r>
            <a:r>
              <a:rPr lang="en-US" kern="1200" dirty="0">
                <a:latin typeface="Consolas" panose="020B0609020204030204" pitchFamily="49" charset="0"/>
              </a:rPr>
              <a:t>else</a:t>
            </a:r>
            <a:r>
              <a:rPr lang="en-US" kern="1200" dirty="0">
                <a:latin typeface="Times New Roman" panose="02020603050405020304" pitchFamily="18" charset="0"/>
              </a:rPr>
              <a:t> Selection Statement</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77242"/>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preceding pseudocode </a:t>
            </a:r>
            <a:r>
              <a:rPr lang="en-US" altLang="en-US" sz="2200" b="1" kern="1200" dirty="0">
                <a:solidFill>
                  <a:srgbClr val="000000"/>
                </a:solidFill>
                <a:latin typeface="Arial (Body)"/>
                <a:ea typeface="+mn-ea"/>
                <a:cs typeface="+mn-cs"/>
              </a:rPr>
              <a:t>If…else </a:t>
            </a:r>
            <a:r>
              <a:rPr lang="en-US" altLang="en-US" sz="2200" kern="1200" dirty="0">
                <a:solidFill>
                  <a:srgbClr val="000000"/>
                </a:solidFill>
                <a:latin typeface="Arial (Body)"/>
                <a:ea typeface="+mn-ea"/>
                <a:cs typeface="+mn-cs"/>
              </a:rPr>
              <a:t>statement may be written in C </a:t>
            </a:r>
            <a:r>
              <a:rPr lang="en-US" altLang="en-US" sz="2200" kern="1200" dirty="0" smtClean="0">
                <a:solidFill>
                  <a:srgbClr val="000000"/>
                </a:solidFill>
                <a:latin typeface="Arial (Body)"/>
                <a:ea typeface="+mn-ea"/>
                <a:cs typeface="+mn-cs"/>
              </a:rPr>
              <a:t>as</a:t>
            </a:r>
          </a:p>
          <a:p>
            <a:pPr lvl="1"/>
            <a:r>
              <a:rPr lang="en-US" altLang="en-US" sz="2200" b="1" kern="1200" dirty="0">
                <a:solidFill>
                  <a:srgbClr val="000000"/>
                </a:solidFill>
                <a:latin typeface="Arial (Body)"/>
                <a:ea typeface="+mn-ea"/>
                <a:cs typeface="+mn-cs"/>
              </a:rPr>
              <a:t> </a:t>
            </a:r>
          </a:p>
        </p:txBody>
      </p:sp>
      <p:pic>
        <p:nvPicPr>
          <p:cNvPr id="6" name="Picture 5" descr="The computer code has 6 lines. The lines read as follows. Line 1. if left parenthesis grade greater than sign equals 60 right parenthesis left brace. Line 2, indented once. puts left parenthesis double quote Passed double quote right parenthesis semicolon. Line 3. right brace forward slash forward slash end if. Line 4. else left brace. Line 5, indented once. puts left parenthesis double quote Failed double quote right parenthesis semicolon. Line 6. right brace forward slash forward slash end else."/>
          <p:cNvPicPr>
            <a:picLocks noChangeAspect="1"/>
          </p:cNvPicPr>
          <p:nvPr/>
        </p:nvPicPr>
        <p:blipFill rotWithShape="1">
          <a:blip r:embed="rId2"/>
          <a:srcRect l="8029" b="4167"/>
          <a:stretch/>
        </p:blipFill>
        <p:spPr>
          <a:xfrm>
            <a:off x="1255671" y="2405607"/>
            <a:ext cx="3697638" cy="1879004"/>
          </a:xfrm>
          <a:prstGeom prst="rect">
            <a:avLst/>
          </a:prstGeom>
        </p:spPr>
      </p:pic>
      <p:sp>
        <p:nvSpPr>
          <p:cNvPr id="5" name="Text Placeholder 4"/>
          <p:cNvSpPr>
            <a:spLocks noGrp="1"/>
          </p:cNvSpPr>
          <p:nvPr>
            <p:ph type="body" idx="2"/>
          </p:nvPr>
        </p:nvSpPr>
        <p:spPr>
          <a:xfrm>
            <a:off x="457200" y="4362139"/>
            <a:ext cx="8229600" cy="1963710"/>
          </a:xfrm>
        </p:spPr>
        <p:txBody>
          <a:bodyPr/>
          <a:lstStyle/>
          <a:p>
            <a:pPr lvl="0">
              <a:tabLst/>
            </a:pPr>
            <a:r>
              <a:rPr lang="en-US" altLang="en-US" sz="2200" kern="1200" dirty="0">
                <a:solidFill>
                  <a:srgbClr val="000000"/>
                </a:solidFill>
                <a:latin typeface="Arial (Body)"/>
              </a:rPr>
              <a:t>The flowchart of </a:t>
            </a:r>
            <a:r>
              <a:rPr lang="en-US" altLang="en-US" sz="2200" kern="1200" dirty="0" smtClean="0">
                <a:solidFill>
                  <a:srgbClr val="000000"/>
                </a:solidFill>
                <a:latin typeface="Arial (Body)"/>
              </a:rPr>
              <a:t>Figure</a:t>
            </a:r>
            <a:r>
              <a:rPr lang="en-US" altLang="en-US" sz="2200" kern="1200" dirty="0">
                <a:solidFill>
                  <a:srgbClr val="000000"/>
                </a:solidFill>
                <a:latin typeface="Arial (Body)"/>
              </a:rPr>
              <a:t> 3.3 illustrates the flow of control in the </a:t>
            </a:r>
            <a:r>
              <a:rPr lang="en-US" altLang="en-US" sz="2200" kern="1200" dirty="0">
                <a:solidFill>
                  <a:srgbClr val="000000"/>
                </a:solidFill>
                <a:latin typeface="Consolas" panose="020B0609020204030204" pitchFamily="49" charset="0"/>
              </a:rPr>
              <a:t>if…else</a:t>
            </a:r>
            <a:r>
              <a:rPr lang="en-US" altLang="en-US" sz="2200" kern="1200" dirty="0">
                <a:solidFill>
                  <a:srgbClr val="000000"/>
                </a:solidFill>
                <a:latin typeface="Arial (Body)"/>
              </a:rPr>
              <a:t> statement.</a:t>
            </a:r>
          </a:p>
          <a:p>
            <a:pPr lvl="0">
              <a:tabLst/>
            </a:pPr>
            <a:r>
              <a:rPr lang="en-US" altLang="en-US" sz="2200" kern="1200" dirty="0">
                <a:solidFill>
                  <a:srgbClr val="000000"/>
                </a:solidFill>
                <a:latin typeface="Arial (Body)"/>
              </a:rPr>
              <a:t>Once again, besides small circles and arrows, the only symbols in the flowchart are rectangles for actions and a diamond for a decision</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21145409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5896"/>
            <a:ext cx="8229600" cy="1066799"/>
          </a:xfrm>
        </p:spPr>
        <p:txBody>
          <a:bodyPr anchor="b"/>
          <a:lstStyle/>
          <a:p>
            <a:r>
              <a:rPr lang="en-US" dirty="0"/>
              <a:t>Figure 3.3 Flowcharting the Double-Selection </a:t>
            </a:r>
            <a:r>
              <a:rPr lang="en-US" dirty="0" smtClean="0">
                <a:latin typeface="Consolas" panose="020B0609020204030204" pitchFamily="49" charset="0"/>
              </a:rPr>
              <a:t>if…else</a:t>
            </a:r>
            <a:r>
              <a:rPr lang="en-US" dirty="0" smtClean="0"/>
              <a:t> </a:t>
            </a:r>
            <a:r>
              <a:rPr lang="en-US" dirty="0"/>
              <a:t>Statement</a:t>
            </a:r>
          </a:p>
        </p:txBody>
      </p:sp>
      <p:pic>
        <p:nvPicPr>
          <p:cNvPr id="6" name="Picture 5" descr="A Flowchart following a true false condition statement. The statement is as follows. Enter loop and check condition, grade greater than sign equals 60, if true then print &quot;Passed&quot; then exit loop. If false print &quot;Failed&quot; then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73" y="2067027"/>
            <a:ext cx="7231653" cy="2529505"/>
          </a:xfrm>
          <a:prstGeom prst="rect">
            <a:avLst/>
          </a:prstGeom>
        </p:spPr>
      </p:pic>
    </p:spTree>
    <p:extLst>
      <p:ext uri="{BB962C8B-B14F-4D97-AF65-F5344CB8AC3E}">
        <p14:creationId xmlns:p14="http://schemas.microsoft.com/office/powerpoint/2010/main" val="3806604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411029" cy="707856"/>
          </a:xfrm>
        </p:spPr>
        <p:txBody>
          <a:bodyPr wrap="square" tIns="91425">
            <a:spAutoFit/>
          </a:bodyPr>
          <a:lstStyle/>
          <a:p>
            <a:pPr lvl="0">
              <a:spcBef>
                <a:spcPct val="0"/>
              </a:spcBef>
              <a:buClrTx/>
              <a:defRPr/>
            </a:pPr>
            <a:r>
              <a:rPr lang="en-US" kern="1200" dirty="0">
                <a:latin typeface="Times New Roman" panose="02020603050405020304" pitchFamily="18" charset="0"/>
              </a:rPr>
              <a:t>3.6 The </a:t>
            </a:r>
            <a:r>
              <a:rPr lang="en-US" kern="1200" dirty="0">
                <a:latin typeface="Consolas" panose="020B0609020204030204" pitchFamily="49" charset="0"/>
              </a:rPr>
              <a:t>if</a:t>
            </a:r>
            <a:r>
              <a:rPr lang="en-US" kern="1200" dirty="0">
                <a:latin typeface="Times New Roman" panose="02020603050405020304" pitchFamily="18" charset="0"/>
                <a:cs typeface="Times New Roman" panose="02020603050405020304" pitchFamily="18" charset="0"/>
              </a:rPr>
              <a:t>…</a:t>
            </a:r>
            <a:r>
              <a:rPr lang="en-US" kern="1200" dirty="0">
                <a:latin typeface="Consolas" panose="020B0609020204030204" pitchFamily="49" charset="0"/>
              </a:rPr>
              <a:t>else</a:t>
            </a:r>
            <a:r>
              <a:rPr lang="en-US" kern="1200" dirty="0">
                <a:latin typeface="Times New Roman" panose="02020603050405020304" pitchFamily="18" charset="0"/>
              </a:rPr>
              <a:t> Selection Statement</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(3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5072743" cy="533400"/>
          </a:xfrm>
        </p:spPr>
        <p:txBody>
          <a:bodyPr wrap="square" lIns="91425" tIns="91425" rIns="91425" bIns="91425">
            <a:spAutoFit/>
          </a:bodyPr>
          <a:lstStyle/>
          <a:p>
            <a:pPr lvl="0">
              <a:tabLst/>
              <a:defRPr/>
            </a:pPr>
            <a:r>
              <a:rPr lang="en-US" altLang="en-US" sz="2200" kern="1200" dirty="0">
                <a:solidFill>
                  <a:srgbClr val="000000"/>
                </a:solidFill>
                <a:latin typeface="Arial (Body)"/>
                <a:ea typeface="+mn-ea"/>
                <a:cs typeface="+mn-cs"/>
              </a:rPr>
              <a:t>C provides the </a:t>
            </a:r>
            <a:r>
              <a:rPr lang="en-US" altLang="en-US" sz="2200" b="1" kern="1200" dirty="0">
                <a:solidFill>
                  <a:srgbClr val="000000"/>
                </a:solidFill>
                <a:latin typeface="Arial (Body)"/>
                <a:ea typeface="+mn-ea"/>
                <a:cs typeface="+mn-cs"/>
              </a:rPr>
              <a:t>conditional </a:t>
            </a:r>
            <a:r>
              <a:rPr lang="en-US" altLang="en-US" sz="2200" b="1" kern="1200" dirty="0" smtClean="0">
                <a:solidFill>
                  <a:srgbClr val="000000"/>
                </a:solidFill>
                <a:latin typeface="Arial (Body)"/>
                <a:ea typeface="+mn-ea"/>
                <a:cs typeface="+mn-cs"/>
              </a:rPr>
              <a:t>operator</a:t>
            </a:r>
            <a:endParaRPr lang="en-US" altLang="en-US" sz="2200" kern="1200" dirty="0">
              <a:solidFill>
                <a:srgbClr val="000000"/>
              </a:solidFill>
              <a:latin typeface="Arial (Body)"/>
              <a:ea typeface="+mn-ea"/>
              <a:cs typeface="+mn-cs"/>
            </a:endParaRPr>
          </a:p>
        </p:txBody>
      </p:sp>
      <p:graphicFrame>
        <p:nvGraphicFramePr>
          <p:cNvPr id="19" name="Object 18" descr="Left parenthesis question mark colon right parenthesis."/>
          <p:cNvGraphicFramePr>
            <a:graphicFrameLocks noChangeAspect="1"/>
          </p:cNvGraphicFramePr>
          <p:nvPr>
            <p:extLst>
              <p:ext uri="{D42A27DB-BD31-4B8C-83A1-F6EECF244321}">
                <p14:modId xmlns:p14="http://schemas.microsoft.com/office/powerpoint/2010/main" val="3942892626"/>
              </p:ext>
            </p:extLst>
          </p:nvPr>
        </p:nvGraphicFramePr>
        <p:xfrm>
          <a:off x="5481185" y="1714274"/>
          <a:ext cx="527050" cy="382587"/>
        </p:xfrm>
        <a:graphic>
          <a:graphicData uri="http://schemas.openxmlformats.org/presentationml/2006/ole">
            <mc:AlternateContent xmlns:mc="http://schemas.openxmlformats.org/markup-compatibility/2006">
              <mc:Choice xmlns:v="urn:schemas-microsoft-com:vml" Requires="v">
                <p:oleObj spid="_x0000_s1259" name="Equation" r:id="rId3" imgW="279360" imgH="203040" progId="Equation.DSMT4">
                  <p:embed/>
                </p:oleObj>
              </mc:Choice>
              <mc:Fallback>
                <p:oleObj name="Equation" r:id="rId3" imgW="279360" imgH="203040" progId="Equation.DSMT4">
                  <p:embed/>
                  <p:pic>
                    <p:nvPicPr>
                      <p:cNvPr id="0" name=""/>
                      <p:cNvPicPr/>
                      <p:nvPr/>
                    </p:nvPicPr>
                    <p:blipFill>
                      <a:blip r:embed="rId4"/>
                      <a:stretch>
                        <a:fillRect/>
                      </a:stretch>
                    </p:blipFill>
                    <p:spPr>
                      <a:xfrm>
                        <a:off x="5481185" y="1714274"/>
                        <a:ext cx="527050" cy="382587"/>
                      </a:xfrm>
                      <a:prstGeom prst="rect">
                        <a:avLst/>
                      </a:prstGeom>
                    </p:spPr>
                  </p:pic>
                </p:oleObj>
              </mc:Fallback>
            </mc:AlternateContent>
          </a:graphicData>
        </a:graphic>
      </p:graphicFrame>
      <p:sp>
        <p:nvSpPr>
          <p:cNvPr id="18" name="Content Placeholder 17"/>
          <p:cNvSpPr>
            <a:spLocks noGrp="1"/>
          </p:cNvSpPr>
          <p:nvPr>
            <p:ph sz="quarter" idx="17"/>
          </p:nvPr>
        </p:nvSpPr>
        <p:spPr>
          <a:xfrm>
            <a:off x="6052457" y="1614715"/>
            <a:ext cx="2126343" cy="500063"/>
          </a:xfrm>
        </p:spPr>
        <p:txBody>
          <a:bodyPr/>
          <a:lstStyle/>
          <a:p>
            <a:pPr marL="0" lvl="0" indent="0">
              <a:buNone/>
            </a:pPr>
            <a:r>
              <a:rPr lang="en-US" altLang="en-US" sz="2200" kern="1200" dirty="0">
                <a:solidFill>
                  <a:srgbClr val="000000"/>
                </a:solidFill>
                <a:latin typeface="Arial (Body)"/>
              </a:rPr>
              <a:t>which is </a:t>
            </a:r>
            <a:r>
              <a:rPr lang="en-US" altLang="en-US" sz="2200" kern="1200" dirty="0" smtClean="0">
                <a:solidFill>
                  <a:srgbClr val="000000"/>
                </a:solidFill>
                <a:latin typeface="Arial (Body)"/>
              </a:rPr>
              <a:t>closely</a:t>
            </a:r>
            <a:endParaRPr lang="en-US" altLang="en-US" sz="2200" kern="1200" dirty="0">
              <a:solidFill>
                <a:srgbClr val="000000"/>
              </a:solidFill>
              <a:latin typeface="Arial (Body)"/>
            </a:endParaRPr>
          </a:p>
        </p:txBody>
      </p:sp>
      <p:sp>
        <p:nvSpPr>
          <p:cNvPr id="17" name="Content Placeholder 16"/>
          <p:cNvSpPr>
            <a:spLocks noGrp="1"/>
          </p:cNvSpPr>
          <p:nvPr>
            <p:ph sz="quarter" idx="16"/>
          </p:nvPr>
        </p:nvSpPr>
        <p:spPr>
          <a:xfrm>
            <a:off x="457200" y="1985019"/>
            <a:ext cx="8229600" cy="3976234"/>
          </a:xfrm>
        </p:spPr>
        <p:txBody>
          <a:bodyPr/>
          <a:lstStyle/>
          <a:p>
            <a:pPr marL="261938" lvl="0" indent="0">
              <a:buNone/>
              <a:tabLst/>
              <a:defRPr/>
            </a:pPr>
            <a:r>
              <a:rPr lang="en-US" altLang="en-US" sz="2200" kern="1200" dirty="0">
                <a:solidFill>
                  <a:srgbClr val="000000"/>
                </a:solidFill>
                <a:latin typeface="+mn-lt"/>
              </a:rPr>
              <a:t>related to the </a:t>
            </a:r>
            <a:r>
              <a:rPr lang="en-US" altLang="en-US" sz="2200" kern="1200" dirty="0">
                <a:solidFill>
                  <a:srgbClr val="000000"/>
                </a:solidFill>
                <a:latin typeface="Consolas" panose="020B0609020204030204" pitchFamily="49" charset="0"/>
                <a:cs typeface="Consolas" panose="020B0609020204030204" pitchFamily="49" charset="0"/>
              </a:rPr>
              <a:t>if</a:t>
            </a:r>
            <a:r>
              <a:rPr lang="en-US" altLang="en-US" sz="2200" kern="1200" dirty="0">
                <a:solidFill>
                  <a:srgbClr val="000000"/>
                </a:solidFill>
                <a:latin typeface="+mn-lt"/>
                <a:cs typeface="Consolas" panose="020B0609020204030204" pitchFamily="49" charset="0"/>
              </a:rPr>
              <a:t>…</a:t>
            </a:r>
            <a:r>
              <a:rPr lang="en-US" altLang="en-US" sz="2200" kern="1200" dirty="0">
                <a:solidFill>
                  <a:srgbClr val="000000"/>
                </a:solidFill>
                <a:latin typeface="Consolas" panose="020B0609020204030204" pitchFamily="49" charset="0"/>
                <a:cs typeface="Consolas" panose="020B0609020204030204" pitchFamily="49" charset="0"/>
              </a:rPr>
              <a:t>else</a:t>
            </a:r>
            <a:r>
              <a:rPr lang="en-US" altLang="en-US" sz="2200" kern="1200" dirty="0">
                <a:solidFill>
                  <a:srgbClr val="000000"/>
                </a:solidFill>
                <a:latin typeface="+mn-lt"/>
              </a:rPr>
              <a:t> statement.</a:t>
            </a:r>
          </a:p>
          <a:p>
            <a:pPr lvl="0">
              <a:tabLst/>
              <a:defRPr/>
            </a:pPr>
            <a:r>
              <a:rPr lang="en-US" altLang="en-US" sz="2200" kern="1200" dirty="0">
                <a:solidFill>
                  <a:srgbClr val="000000"/>
                </a:solidFill>
                <a:latin typeface="+mn-lt"/>
              </a:rPr>
              <a:t>The conditional operator is C’s only ternary operator—it takes </a:t>
            </a:r>
            <a:r>
              <a:rPr lang="en-US" altLang="en-US" sz="2200" b="1" kern="1200" dirty="0">
                <a:solidFill>
                  <a:srgbClr val="000000"/>
                </a:solidFill>
                <a:latin typeface="+mn-lt"/>
              </a:rPr>
              <a:t>three</a:t>
            </a:r>
            <a:r>
              <a:rPr lang="en-US" altLang="en-US" sz="2200" kern="1200" dirty="0">
                <a:solidFill>
                  <a:srgbClr val="000000"/>
                </a:solidFill>
                <a:latin typeface="+mn-lt"/>
              </a:rPr>
              <a:t> operands.</a:t>
            </a:r>
          </a:p>
          <a:p>
            <a:pPr lvl="0">
              <a:tabLst/>
              <a:defRPr/>
            </a:pPr>
            <a:r>
              <a:rPr lang="en-US" altLang="en-US" sz="2200" kern="1200" dirty="0">
                <a:solidFill>
                  <a:srgbClr val="000000"/>
                </a:solidFill>
                <a:latin typeface="+mn-lt"/>
              </a:rPr>
              <a:t>These together with the conditional operator form a </a:t>
            </a:r>
            <a:r>
              <a:rPr lang="en-US" altLang="en-US" sz="2200" b="1" kern="1200" dirty="0">
                <a:solidFill>
                  <a:srgbClr val="000000"/>
                </a:solidFill>
                <a:latin typeface="+mn-lt"/>
              </a:rPr>
              <a:t>conditional expression</a:t>
            </a:r>
            <a:r>
              <a:rPr lang="en-US" altLang="en-US" sz="2200" kern="1200" dirty="0">
                <a:solidFill>
                  <a:srgbClr val="000000"/>
                </a:solidFill>
                <a:latin typeface="+mn-lt"/>
              </a:rPr>
              <a:t>.</a:t>
            </a:r>
          </a:p>
          <a:p>
            <a:pPr lvl="0">
              <a:tabLst/>
              <a:defRPr/>
            </a:pPr>
            <a:r>
              <a:rPr lang="en-US" altLang="en-US" sz="2200" kern="1200" dirty="0">
                <a:solidFill>
                  <a:srgbClr val="000000"/>
                </a:solidFill>
                <a:latin typeface="+mn-lt"/>
              </a:rPr>
              <a:t>The first operand is a </a:t>
            </a:r>
            <a:r>
              <a:rPr lang="en-US" altLang="en-US" sz="2200" b="1" kern="1200" dirty="0">
                <a:solidFill>
                  <a:srgbClr val="000000"/>
                </a:solidFill>
                <a:latin typeface="+mn-lt"/>
              </a:rPr>
              <a:t>condition</a:t>
            </a:r>
            <a:r>
              <a:rPr lang="en-US" altLang="en-US" sz="2200" kern="1200" dirty="0">
                <a:solidFill>
                  <a:srgbClr val="000000"/>
                </a:solidFill>
                <a:latin typeface="+mn-lt"/>
              </a:rPr>
              <a:t>.</a:t>
            </a:r>
          </a:p>
          <a:p>
            <a:pPr lvl="0">
              <a:tabLst/>
              <a:defRPr/>
            </a:pPr>
            <a:r>
              <a:rPr lang="en-US" altLang="en-US" sz="2200" kern="1200" dirty="0">
                <a:solidFill>
                  <a:srgbClr val="000000"/>
                </a:solidFill>
                <a:latin typeface="+mn-lt"/>
              </a:rPr>
              <a:t>The second operand is the value for the entire conditional expression if the condition is </a:t>
            </a:r>
            <a:r>
              <a:rPr lang="en-US" altLang="en-US" sz="2200" b="1" kern="1200" dirty="0">
                <a:solidFill>
                  <a:srgbClr val="000000"/>
                </a:solidFill>
                <a:latin typeface="+mn-lt"/>
              </a:rPr>
              <a:t>true</a:t>
            </a:r>
            <a:r>
              <a:rPr lang="en-US" altLang="en-US" sz="2200" kern="1200" dirty="0">
                <a:solidFill>
                  <a:srgbClr val="000000"/>
                </a:solidFill>
                <a:latin typeface="+mn-lt"/>
              </a:rPr>
              <a:t> and the operand is the value for the entire conditional expression if the condition is </a:t>
            </a:r>
            <a:r>
              <a:rPr lang="en-US" altLang="en-US" sz="2200" b="1" kern="1200" dirty="0">
                <a:solidFill>
                  <a:srgbClr val="000000"/>
                </a:solidFill>
                <a:latin typeface="+mn-lt"/>
              </a:rPr>
              <a:t>false</a:t>
            </a:r>
            <a:r>
              <a:rPr lang="en-US" altLang="en-US" sz="2200" kern="1200" dirty="0" smtClean="0">
                <a:solidFill>
                  <a:srgbClr val="000000"/>
                </a:solidFill>
                <a:latin typeface="+mn-lt"/>
              </a:rPr>
              <a:t>.</a:t>
            </a:r>
            <a:endParaRPr lang="en-US" altLang="en-US" sz="2200" kern="1200" dirty="0">
              <a:solidFill>
                <a:srgbClr val="000000"/>
              </a:solidFill>
              <a:latin typeface="+mn-lt"/>
            </a:endParaRPr>
          </a:p>
        </p:txBody>
      </p:sp>
    </p:spTree>
    <p:extLst>
      <p:ext uri="{BB962C8B-B14F-4D97-AF65-F5344CB8AC3E}">
        <p14:creationId xmlns:p14="http://schemas.microsoft.com/office/powerpoint/2010/main" val="36026921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52971" cy="707856"/>
          </a:xfrm>
        </p:spPr>
        <p:txBody>
          <a:bodyPr wrap="square" tIns="91425">
            <a:spAutoFit/>
          </a:bodyPr>
          <a:lstStyle/>
          <a:p>
            <a:pPr lvl="0">
              <a:spcBef>
                <a:spcPct val="0"/>
              </a:spcBef>
              <a:buClrTx/>
              <a:defRPr/>
            </a:pPr>
            <a:r>
              <a:rPr lang="en-US" kern="1200" dirty="0">
                <a:latin typeface="Times New Roman" panose="02020603050405020304" pitchFamily="18" charset="0"/>
              </a:rPr>
              <a:t>3.6 The </a:t>
            </a:r>
            <a:r>
              <a:rPr lang="en-US" kern="1200" dirty="0">
                <a:latin typeface="Consolas" panose="020B0609020204030204" pitchFamily="49" charset="0"/>
              </a:rPr>
              <a:t>if</a:t>
            </a:r>
            <a:r>
              <a:rPr lang="en-US" kern="1200" dirty="0">
                <a:latin typeface="Times New Roman" panose="02020603050405020304" pitchFamily="18" charset="0"/>
                <a:cs typeface="Times New Roman" panose="02020603050405020304" pitchFamily="18" charset="0"/>
              </a:rPr>
              <a:t>…</a:t>
            </a:r>
            <a:r>
              <a:rPr lang="en-US" kern="1200" dirty="0">
                <a:latin typeface="Consolas" panose="020B0609020204030204" pitchFamily="49" charset="0"/>
              </a:rPr>
              <a:t>else</a:t>
            </a:r>
            <a:r>
              <a:rPr lang="en-US" kern="1200" dirty="0">
                <a:latin typeface="Times New Roman" panose="02020603050405020304" pitchFamily="18" charset="0"/>
              </a:rPr>
              <a:t> Selection Statement</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(4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For example, the </a:t>
            </a:r>
            <a:r>
              <a:rPr lang="en-US" altLang="en-US" sz="2400" kern="1200" dirty="0">
                <a:solidFill>
                  <a:srgbClr val="000000"/>
                </a:solidFill>
                <a:latin typeface="Consolas" panose="020B0609020204030204" pitchFamily="49" charset="0"/>
                <a:ea typeface="+mn-ea"/>
                <a:cs typeface="+mn-cs"/>
              </a:rPr>
              <a:t>puts</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statement</a:t>
            </a:r>
            <a:endParaRPr lang="en-US" altLang="en-US" sz="2400" kern="1200" dirty="0">
              <a:solidFill>
                <a:srgbClr val="000000"/>
              </a:solidFill>
              <a:latin typeface="Arial (Body)"/>
              <a:ea typeface="+mn-ea"/>
              <a:cs typeface="+mn-cs"/>
            </a:endParaRPr>
          </a:p>
          <a:p>
            <a:pPr lvl="1"/>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5" name="Picture 4" descr="The example statement reads, puts left parenthesis grade greater than equals 60 question mark double quote passed double quote colon double quote failed double quote right parenthesis semicolon."/>
          <p:cNvPicPr>
            <a:picLocks noChangeAspect="1"/>
          </p:cNvPicPr>
          <p:nvPr/>
        </p:nvPicPr>
        <p:blipFill rotWithShape="1">
          <a:blip r:embed="rId2">
            <a:extLst>
              <a:ext uri="{28A0092B-C50C-407E-A947-70E740481C1C}">
                <a14:useLocalDpi xmlns:a14="http://schemas.microsoft.com/office/drawing/2010/main" val="0"/>
              </a:ext>
            </a:extLst>
          </a:blip>
          <a:srcRect l="5003" t="-11480"/>
          <a:stretch/>
        </p:blipFill>
        <p:spPr>
          <a:xfrm>
            <a:off x="1309393" y="2186541"/>
            <a:ext cx="6496186" cy="291230"/>
          </a:xfrm>
          <a:prstGeom prst="rect">
            <a:avLst/>
          </a:prstGeom>
        </p:spPr>
      </p:pic>
      <p:sp>
        <p:nvSpPr>
          <p:cNvPr id="4" name="Text Placeholder 3"/>
          <p:cNvSpPr>
            <a:spLocks noGrp="1"/>
          </p:cNvSpPr>
          <p:nvPr>
            <p:ph type="body" idx="2"/>
          </p:nvPr>
        </p:nvSpPr>
        <p:spPr>
          <a:xfrm>
            <a:off x="457200" y="2573757"/>
            <a:ext cx="8229600" cy="2636203"/>
          </a:xfrm>
        </p:spPr>
        <p:txBody>
          <a:bodyPr/>
          <a:lstStyle/>
          <a:p>
            <a:pPr marL="261938" lvl="1" indent="0">
              <a:spcBef>
                <a:spcPct val="20000"/>
              </a:spcBef>
              <a:buNone/>
            </a:pPr>
            <a:r>
              <a:rPr lang="en-US" altLang="en-US" sz="2400" kern="1200" dirty="0">
                <a:solidFill>
                  <a:srgbClr val="000000"/>
                </a:solidFill>
                <a:latin typeface="Arial (Body)"/>
              </a:rPr>
              <a:t>contains as its second argument a conditional expression that evaluates to the string </a:t>
            </a:r>
            <a:r>
              <a:rPr lang="en-US" altLang="en-US" sz="2400" kern="1200" dirty="0">
                <a:solidFill>
                  <a:srgbClr val="000000"/>
                </a:solidFill>
                <a:latin typeface="Consolas" panose="020B0609020204030204" pitchFamily="49" charset="0"/>
              </a:rPr>
              <a:t>"Passed" </a:t>
            </a:r>
            <a:r>
              <a:rPr lang="en-US" altLang="en-US" sz="2400" kern="1200" dirty="0">
                <a:solidFill>
                  <a:srgbClr val="000000"/>
                </a:solidFill>
                <a:latin typeface="Arial (Body)"/>
              </a:rPr>
              <a:t>if the condition </a:t>
            </a:r>
            <a:r>
              <a:rPr lang="en-US" altLang="en-US" sz="2400" kern="1200" dirty="0">
                <a:solidFill>
                  <a:srgbClr val="000000"/>
                </a:solidFill>
                <a:latin typeface="Consolas" panose="020B0609020204030204" pitchFamily="49" charset="0"/>
              </a:rPr>
              <a:t>grade &gt;= 60 </a:t>
            </a:r>
            <a:r>
              <a:rPr lang="en-US" altLang="en-US" sz="2400" kern="1200" dirty="0">
                <a:solidFill>
                  <a:srgbClr val="000000"/>
                </a:solidFill>
                <a:latin typeface="Arial (Body)"/>
              </a:rPr>
              <a:t>is true and to the string </a:t>
            </a:r>
            <a:r>
              <a:rPr lang="en-US" altLang="en-US" sz="2400" kern="1200" dirty="0">
                <a:solidFill>
                  <a:srgbClr val="000000"/>
                </a:solidFill>
                <a:latin typeface="Consolas" panose="020B0609020204030204" pitchFamily="49" charset="0"/>
              </a:rPr>
              <a:t>"Failed" </a:t>
            </a:r>
            <a:r>
              <a:rPr lang="en-US" altLang="en-US" sz="2400" kern="1200" dirty="0">
                <a:solidFill>
                  <a:srgbClr val="000000"/>
                </a:solidFill>
                <a:latin typeface="Arial (Body)"/>
              </a:rPr>
              <a:t>if the condition is false.</a:t>
            </a:r>
          </a:p>
          <a:p>
            <a:pPr lvl="0">
              <a:tabLst/>
            </a:pPr>
            <a:r>
              <a:rPr lang="en-US" altLang="en-US" sz="2400" kern="1200" dirty="0">
                <a:solidFill>
                  <a:srgbClr val="000000"/>
                </a:solidFill>
                <a:latin typeface="Arial (Body)"/>
              </a:rPr>
              <a:t>The </a:t>
            </a:r>
            <a:r>
              <a:rPr lang="en-US" altLang="en-US" sz="2400" kern="1200" dirty="0">
                <a:solidFill>
                  <a:srgbClr val="000000"/>
                </a:solidFill>
                <a:latin typeface="Consolas" panose="020B0609020204030204" pitchFamily="49" charset="0"/>
              </a:rPr>
              <a:t>puts</a:t>
            </a:r>
            <a:r>
              <a:rPr lang="en-US" altLang="en-US" sz="2400" kern="1200" dirty="0">
                <a:solidFill>
                  <a:srgbClr val="000000"/>
                </a:solidFill>
                <a:latin typeface="Arial (Body)"/>
              </a:rPr>
              <a:t> statement performs in essentially the same way as the preceding </a:t>
            </a:r>
            <a:r>
              <a:rPr lang="en-US" altLang="en-US" sz="2400" kern="1200" dirty="0">
                <a:solidFill>
                  <a:srgbClr val="000000"/>
                </a:solidFill>
                <a:latin typeface="Consolas" panose="020B0609020204030204" pitchFamily="49" charset="0"/>
              </a:rPr>
              <a:t>if…else</a:t>
            </a:r>
            <a:r>
              <a:rPr lang="en-US" altLang="en-US" sz="2400" kern="1200" dirty="0">
                <a:solidFill>
                  <a:srgbClr val="000000"/>
                </a:solidFill>
                <a:latin typeface="Arial (Body)"/>
              </a:rPr>
              <a:t> statement</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39685875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67486" cy="707856"/>
          </a:xfrm>
        </p:spPr>
        <p:txBody>
          <a:bodyPr wrap="square" tIns="91425">
            <a:spAutoFit/>
          </a:bodyPr>
          <a:lstStyle/>
          <a:p>
            <a:pPr lvl="0">
              <a:spcBef>
                <a:spcPct val="0"/>
              </a:spcBef>
              <a:buClrTx/>
              <a:defRPr/>
            </a:pPr>
            <a:r>
              <a:rPr lang="en-US" kern="1200" dirty="0">
                <a:latin typeface="Times New Roman" panose="02020603050405020304" pitchFamily="18" charset="0"/>
              </a:rPr>
              <a:t>3.6 The </a:t>
            </a:r>
            <a:r>
              <a:rPr lang="en-US" kern="1200" dirty="0">
                <a:latin typeface="Consolas" panose="020B0609020204030204" pitchFamily="49" charset="0"/>
              </a:rPr>
              <a:t>if</a:t>
            </a:r>
            <a:r>
              <a:rPr lang="en-US" kern="1200" dirty="0">
                <a:latin typeface="Times New Roman" panose="02020603050405020304" pitchFamily="18" charset="0"/>
                <a:cs typeface="Times New Roman" panose="02020603050405020304" pitchFamily="18" charset="0"/>
              </a:rPr>
              <a:t>…</a:t>
            </a:r>
            <a:r>
              <a:rPr lang="en-US" kern="1200" dirty="0">
                <a:latin typeface="Consolas" panose="020B0609020204030204" pitchFamily="49" charset="0"/>
              </a:rPr>
              <a:t>else</a:t>
            </a:r>
            <a:r>
              <a:rPr lang="en-US" kern="1200" dirty="0">
                <a:latin typeface="Times New Roman" panose="02020603050405020304" pitchFamily="18" charset="0"/>
              </a:rPr>
              <a:t> Selection Statement</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(5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737360"/>
            <a:ext cx="8122920" cy="1484992"/>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second and third operands in a conditional expression can also be actions to be executed.</a:t>
            </a:r>
          </a:p>
          <a:p>
            <a:pPr lvl="0">
              <a:tabLst/>
              <a:defRPr/>
            </a:pPr>
            <a:r>
              <a:rPr lang="en-US" altLang="en-US" sz="2400" kern="1200" dirty="0">
                <a:solidFill>
                  <a:srgbClr val="000000"/>
                </a:solidFill>
                <a:latin typeface="Arial (Body)"/>
                <a:ea typeface="+mn-ea"/>
                <a:cs typeface="+mn-cs"/>
              </a:rPr>
              <a:t>For example, the conditional </a:t>
            </a:r>
            <a:r>
              <a:rPr lang="en-US" altLang="en-US" sz="2400" kern="1200" dirty="0" smtClean="0">
                <a:solidFill>
                  <a:srgbClr val="000000"/>
                </a:solidFill>
                <a:latin typeface="Arial (Body)"/>
                <a:ea typeface="+mn-ea"/>
                <a:cs typeface="+mn-cs"/>
              </a:rPr>
              <a:t>expression</a:t>
            </a:r>
            <a:endParaRPr lang="en-US" altLang="en-US" sz="2400" kern="1200" dirty="0">
              <a:solidFill>
                <a:srgbClr val="000000"/>
              </a:solidFill>
              <a:latin typeface="Arial (Body)"/>
              <a:ea typeface="+mn-ea"/>
              <a:cs typeface="+mn-cs"/>
            </a:endParaRPr>
          </a:p>
        </p:txBody>
      </p:sp>
      <p:pic>
        <p:nvPicPr>
          <p:cNvPr id="5" name="Picture 4" descr="The example expression reads, grade greater than equals 60 question mark puts left parenthesis double quote passed double quote right parenthesis colon puts left parenthesis double quote failed double quote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51" y="3348953"/>
            <a:ext cx="7265184" cy="254621"/>
          </a:xfrm>
          <a:prstGeom prst="rect">
            <a:avLst/>
          </a:prstGeom>
        </p:spPr>
      </p:pic>
      <p:sp>
        <p:nvSpPr>
          <p:cNvPr id="4" name="Text Placeholder 3"/>
          <p:cNvSpPr>
            <a:spLocks noGrp="1"/>
          </p:cNvSpPr>
          <p:nvPr>
            <p:ph type="body" idx="2"/>
          </p:nvPr>
        </p:nvSpPr>
        <p:spPr>
          <a:xfrm>
            <a:off x="457200" y="3730176"/>
            <a:ext cx="8229600" cy="2163763"/>
          </a:xfrm>
        </p:spPr>
        <p:txBody>
          <a:bodyPr/>
          <a:lstStyle/>
          <a:p>
            <a:pPr lvl="0">
              <a:tabLst/>
              <a:defRPr/>
            </a:pPr>
            <a:r>
              <a:rPr lang="en-US" altLang="en-US" sz="2400" kern="1200" dirty="0">
                <a:solidFill>
                  <a:srgbClr val="000000"/>
                </a:solidFill>
                <a:latin typeface="Arial (Body)"/>
              </a:rPr>
              <a:t>is read, “If </a:t>
            </a:r>
            <a:r>
              <a:rPr lang="en-US" altLang="en-US" sz="2400" kern="1200" dirty="0">
                <a:solidFill>
                  <a:srgbClr val="000000"/>
                </a:solidFill>
                <a:latin typeface="Consolas" panose="020B0609020204030204" pitchFamily="49" charset="0"/>
              </a:rPr>
              <a:t>grade</a:t>
            </a:r>
            <a:r>
              <a:rPr lang="en-US" altLang="en-US" sz="2400" kern="1200" dirty="0">
                <a:solidFill>
                  <a:srgbClr val="000000"/>
                </a:solidFill>
                <a:latin typeface="Arial (Body)"/>
              </a:rPr>
              <a:t> is greater than or equal to </a:t>
            </a:r>
            <a:r>
              <a:rPr lang="en-US" altLang="en-US" sz="2400" kern="1200" dirty="0">
                <a:solidFill>
                  <a:srgbClr val="000000"/>
                </a:solidFill>
                <a:latin typeface="Consolas" panose="020B0609020204030204" pitchFamily="49" charset="0"/>
              </a:rPr>
              <a:t>60</a:t>
            </a:r>
            <a:r>
              <a:rPr lang="en-US" altLang="en-US" sz="2400" kern="1200" dirty="0">
                <a:solidFill>
                  <a:srgbClr val="000000"/>
                </a:solidFill>
                <a:latin typeface="Arial (Body)"/>
              </a:rPr>
              <a:t> then </a:t>
            </a:r>
            <a:r>
              <a:rPr lang="en-US" altLang="en-US" sz="2400" kern="1200" dirty="0">
                <a:solidFill>
                  <a:srgbClr val="000000"/>
                </a:solidFill>
                <a:latin typeface="Consolas" panose="020B0609020204030204" pitchFamily="49" charset="0"/>
              </a:rPr>
              <a:t>puts("Passed"), </a:t>
            </a:r>
            <a:r>
              <a:rPr lang="en-US" altLang="en-US" sz="2400" kern="1200" dirty="0">
                <a:solidFill>
                  <a:srgbClr val="000000"/>
                </a:solidFill>
                <a:latin typeface="Arial (Body)"/>
              </a:rPr>
              <a:t>otherwise </a:t>
            </a:r>
            <a:r>
              <a:rPr lang="en-US" altLang="en-US" sz="2400" kern="1200" dirty="0">
                <a:solidFill>
                  <a:srgbClr val="000000"/>
                </a:solidFill>
                <a:latin typeface="Consolas" panose="020B0609020204030204" pitchFamily="49" charset="0"/>
              </a:rPr>
              <a:t>puts(</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a:t>
            </a:r>
            <a:r>
              <a:rPr lang="en-US" altLang="en-US" sz="2400" kern="1200" dirty="0" smtClean="0">
                <a:solidFill>
                  <a:srgbClr val="000000"/>
                </a:solidFill>
                <a:latin typeface="Consolas" panose="020B0609020204030204" pitchFamily="49" charset="0"/>
              </a:rPr>
              <a:t>Failed" )</a:t>
            </a:r>
            <a:r>
              <a:rPr lang="en-US" altLang="en-US" sz="2400" kern="1200" dirty="0" smtClean="0">
                <a:solidFill>
                  <a:srgbClr val="000000"/>
                </a:solidFill>
                <a:latin typeface="Arial (Body)"/>
              </a:rPr>
              <a:t>.” </a:t>
            </a:r>
            <a:r>
              <a:rPr lang="en-US" altLang="en-US" sz="2400" kern="1200" dirty="0">
                <a:solidFill>
                  <a:srgbClr val="000000"/>
                </a:solidFill>
                <a:latin typeface="Arial (Body)"/>
              </a:rPr>
              <a:t>This, too, is comparable to the </a:t>
            </a:r>
            <a:r>
              <a:rPr lang="en-US" altLang="en-US" sz="2400" kern="1200" dirty="0">
                <a:solidFill>
                  <a:srgbClr val="000000"/>
                </a:solidFill>
                <a:latin typeface="+mn-lt"/>
              </a:rPr>
              <a:t>preceding</a:t>
            </a:r>
            <a:r>
              <a:rPr lang="en-US" altLang="en-US" sz="2400" kern="1200" dirty="0">
                <a:solidFill>
                  <a:srgbClr val="000000"/>
                </a:solidFill>
                <a:latin typeface="Consolas" panose="020B0609020204030204" pitchFamily="49" charset="0"/>
              </a:rPr>
              <a:t> if…else </a:t>
            </a:r>
            <a:r>
              <a:rPr lang="en-US" altLang="en-US" sz="2400" kern="1200" dirty="0">
                <a:solidFill>
                  <a:srgbClr val="000000"/>
                </a:solidFill>
                <a:latin typeface="Arial (Body)"/>
              </a:rPr>
              <a:t>statement.</a:t>
            </a:r>
          </a:p>
          <a:p>
            <a:pPr lvl="0">
              <a:tabLst/>
              <a:defRPr/>
            </a:pPr>
            <a:r>
              <a:rPr lang="en-US" altLang="en-US" sz="2400" kern="1200" dirty="0">
                <a:solidFill>
                  <a:srgbClr val="000000"/>
                </a:solidFill>
                <a:latin typeface="Arial (Body)"/>
              </a:rPr>
              <a:t>We’ll see that conditional operators can be used in some places where </a:t>
            </a:r>
            <a:r>
              <a:rPr lang="en-US" altLang="en-US" sz="2400" kern="1200" dirty="0">
                <a:solidFill>
                  <a:srgbClr val="000000"/>
                </a:solidFill>
                <a:latin typeface="Consolas" panose="020B0609020204030204" pitchFamily="49" charset="0"/>
              </a:rPr>
              <a:t>if…else</a:t>
            </a:r>
            <a:r>
              <a:rPr lang="en-US" altLang="en-US" sz="2400" kern="1200" dirty="0">
                <a:solidFill>
                  <a:srgbClr val="000000"/>
                </a:solidFill>
                <a:latin typeface="Arial (Body)"/>
              </a:rPr>
              <a:t> statements cannot</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85985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38457"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3.6 The </a:t>
            </a:r>
            <a:r>
              <a:rPr lang="en-US" kern="1200" dirty="0" smtClean="0">
                <a:latin typeface="Consolas" panose="020B0609020204030204" pitchFamily="49" charset="0"/>
                <a:ea typeface="+mj-ea"/>
                <a:cs typeface="+mj-cs"/>
              </a:rPr>
              <a:t>if</a:t>
            </a:r>
            <a:r>
              <a:rPr lang="en-US" kern="1200" dirty="0" smtClean="0">
                <a:latin typeface="+mn-lt"/>
                <a:ea typeface="+mj-ea"/>
                <a:cs typeface="+mj-cs"/>
              </a:rPr>
              <a:t>…</a:t>
            </a:r>
            <a:r>
              <a:rPr lang="en-US" kern="1200" dirty="0" smtClean="0">
                <a:latin typeface="Consolas" panose="020B0609020204030204" pitchFamily="49" charset="0"/>
                <a:ea typeface="+mj-ea"/>
                <a:cs typeface="+mj-cs"/>
              </a:rPr>
              <a:t>else</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(6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spAutoFit/>
          </a:bodyPr>
          <a:lstStyle/>
          <a:p>
            <a:pPr marL="0" lvl="0" indent="0">
              <a:buNone/>
              <a:tabLst/>
              <a:defRPr/>
            </a:pPr>
            <a:r>
              <a:rPr lang="en-US" sz="2400" b="1" kern="1200" dirty="0">
                <a:solidFill>
                  <a:srgbClr val="000000"/>
                </a:solidFill>
                <a:latin typeface="Arial (Body)"/>
                <a:ea typeface="+mn-ea"/>
                <a:cs typeface="+mn-cs"/>
              </a:rPr>
              <a:t>Nested if...else Statements</a:t>
            </a:r>
          </a:p>
          <a:p>
            <a:pPr lvl="0">
              <a:tabLst/>
              <a:defRPr/>
            </a:pPr>
            <a:r>
              <a:rPr lang="en-US" sz="2400" b="1" kern="1200" dirty="0">
                <a:solidFill>
                  <a:srgbClr val="000000"/>
                </a:solidFill>
                <a:latin typeface="Arial (Body)"/>
                <a:ea typeface="+mn-ea"/>
                <a:cs typeface="+mn-cs"/>
              </a:rPr>
              <a:t>Nested </a:t>
            </a:r>
            <a:r>
              <a:rPr lang="en-US" sz="2400" b="1" kern="1200" dirty="0" smtClean="0">
                <a:solidFill>
                  <a:srgbClr val="000000"/>
                </a:solidFill>
                <a:latin typeface="Consolas" panose="020B0609020204030204" pitchFamily="49" charset="0"/>
                <a:ea typeface="+mn-ea"/>
                <a:cs typeface="+mn-cs"/>
              </a:rPr>
              <a:t>if</a:t>
            </a:r>
            <a:r>
              <a:rPr lang="en-US" sz="2400" b="1" kern="1200" dirty="0" smtClean="0">
                <a:solidFill>
                  <a:srgbClr val="000000"/>
                </a:solidFill>
                <a:latin typeface="+mn-lt"/>
                <a:ea typeface="+mn-ea"/>
                <a:cs typeface="+mn-cs"/>
              </a:rPr>
              <a:t>…</a:t>
            </a:r>
            <a:r>
              <a:rPr lang="en-US" sz="2400" b="1" kern="1200" dirty="0" smtClean="0">
                <a:solidFill>
                  <a:srgbClr val="000000"/>
                </a:solidFill>
                <a:latin typeface="Consolas" panose="020B0609020204030204" pitchFamily="49" charset="0"/>
                <a:ea typeface="+mn-ea"/>
                <a:cs typeface="+mn-cs"/>
              </a:rPr>
              <a:t>else</a:t>
            </a:r>
            <a:r>
              <a:rPr lang="en-US" sz="2400" b="1" kern="1200" dirty="0" smtClean="0">
                <a:solidFill>
                  <a:srgbClr val="000000"/>
                </a:solidFill>
                <a:latin typeface="Arial (Body)"/>
                <a:ea typeface="+mn-ea"/>
                <a:cs typeface="+mn-cs"/>
              </a:rPr>
              <a:t> </a:t>
            </a:r>
            <a:r>
              <a:rPr lang="en-US" sz="2400" b="1" kern="1200" dirty="0">
                <a:solidFill>
                  <a:srgbClr val="000000"/>
                </a:solidFill>
                <a:latin typeface="Arial (Body)"/>
                <a:ea typeface="+mn-ea"/>
                <a:cs typeface="+mn-cs"/>
              </a:rPr>
              <a:t>statements </a:t>
            </a:r>
            <a:r>
              <a:rPr lang="en-US" sz="2400" kern="1200" dirty="0">
                <a:solidFill>
                  <a:srgbClr val="000000"/>
                </a:solidFill>
                <a:latin typeface="Arial (Body)"/>
                <a:ea typeface="+mn-ea"/>
                <a:cs typeface="+mn-cs"/>
              </a:rPr>
              <a:t>test for multiple cases by placing </a:t>
            </a:r>
            <a:r>
              <a:rPr lang="en-US" sz="2400" kern="1200" dirty="0" smtClean="0">
                <a:solidFill>
                  <a:srgbClr val="000000"/>
                </a:solidFill>
                <a:latin typeface="Consolas" panose="020B0609020204030204" pitchFamily="49" charset="0"/>
                <a:ea typeface="+mn-ea"/>
                <a:cs typeface="+mn-cs"/>
              </a:rPr>
              <a:t>if</a:t>
            </a:r>
            <a:r>
              <a:rPr lang="en-US" sz="2400" kern="1200" dirty="0" smtClean="0">
                <a:solidFill>
                  <a:srgbClr val="000000"/>
                </a:solidFill>
                <a:latin typeface="+mn-lt"/>
                <a:ea typeface="+mn-ea"/>
                <a:cs typeface="+mn-cs"/>
              </a:rPr>
              <a:t>…</a:t>
            </a:r>
            <a:r>
              <a:rPr lang="en-US" sz="2400" kern="1200" dirty="0" smtClean="0">
                <a:solidFill>
                  <a:srgbClr val="000000"/>
                </a:solidFill>
                <a:latin typeface="Consolas" panose="020B0609020204030204" pitchFamily="49" charset="0"/>
                <a:ea typeface="+mn-ea"/>
                <a:cs typeface="+mn-cs"/>
              </a:rPr>
              <a:t>else</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statements inside </a:t>
            </a:r>
            <a:r>
              <a:rPr lang="en-US" sz="2400" kern="1200" dirty="0">
                <a:solidFill>
                  <a:srgbClr val="000000"/>
                </a:solidFill>
                <a:latin typeface="Consolas" panose="020B0609020204030204" pitchFamily="49" charset="0"/>
                <a:ea typeface="+mn-ea"/>
                <a:cs typeface="+mn-cs"/>
              </a:rPr>
              <a:t>if</a:t>
            </a:r>
            <a:r>
              <a:rPr lang="en-US" sz="2400" kern="1200" dirty="0">
                <a:solidFill>
                  <a:srgbClr val="000000"/>
                </a:solidFill>
                <a:latin typeface="+mn-lt"/>
                <a:ea typeface="+mn-ea"/>
                <a:cs typeface="+mn-cs"/>
              </a:rPr>
              <a:t>…</a:t>
            </a:r>
            <a:r>
              <a:rPr lang="en-US" sz="2400" kern="1200" dirty="0">
                <a:solidFill>
                  <a:srgbClr val="000000"/>
                </a:solidFill>
                <a:latin typeface="Consolas" panose="020B0609020204030204" pitchFamily="49" charset="0"/>
                <a:ea typeface="+mn-ea"/>
                <a:cs typeface="+mn-cs"/>
              </a:rPr>
              <a:t>else</a:t>
            </a:r>
            <a:r>
              <a:rPr lang="en-US" sz="2400" kern="1200" dirty="0">
                <a:solidFill>
                  <a:srgbClr val="000000"/>
                </a:solidFill>
                <a:latin typeface="Arial (Body)"/>
                <a:ea typeface="+mn-ea"/>
                <a:cs typeface="+mn-cs"/>
              </a:rPr>
              <a:t> statements.</a:t>
            </a:r>
          </a:p>
          <a:p>
            <a:pPr lvl="0">
              <a:tabLst/>
              <a:defRPr/>
            </a:pPr>
            <a:r>
              <a:rPr lang="en-US" sz="2400" kern="1200" dirty="0">
                <a:solidFill>
                  <a:srgbClr val="000000"/>
                </a:solidFill>
                <a:latin typeface="Arial (Body)"/>
                <a:ea typeface="+mn-ea"/>
                <a:cs typeface="+mn-cs"/>
              </a:rPr>
              <a:t>For example, the following pseudocode statement will print </a:t>
            </a:r>
            <a:r>
              <a:rPr lang="en-US" sz="2400" kern="1200" dirty="0">
                <a:solidFill>
                  <a:srgbClr val="000000"/>
                </a:solidFill>
                <a:latin typeface="Consolas" panose="020B0609020204030204" pitchFamily="49" charset="0"/>
                <a:ea typeface="+mn-ea"/>
                <a:cs typeface="+mn-cs"/>
              </a:rPr>
              <a:t>A</a:t>
            </a:r>
            <a:r>
              <a:rPr lang="en-US" sz="2400" kern="1200" dirty="0">
                <a:solidFill>
                  <a:srgbClr val="000000"/>
                </a:solidFill>
                <a:latin typeface="Arial (Body)"/>
                <a:ea typeface="+mn-ea"/>
                <a:cs typeface="+mn-cs"/>
              </a:rPr>
              <a:t> for exam grades greater than or equal to </a:t>
            </a:r>
            <a:r>
              <a:rPr lang="en-US" sz="2400" kern="1200" dirty="0">
                <a:solidFill>
                  <a:srgbClr val="000000"/>
                </a:solidFill>
                <a:latin typeface="Consolas" panose="020B0609020204030204" pitchFamily="49" charset="0"/>
                <a:ea typeface="+mn-ea"/>
                <a:cs typeface="+mn-cs"/>
              </a:rPr>
              <a:t>90</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B</a:t>
            </a:r>
            <a:r>
              <a:rPr lang="en-US" sz="2400" kern="1200" dirty="0">
                <a:solidFill>
                  <a:srgbClr val="000000"/>
                </a:solidFill>
                <a:latin typeface="Arial (Body)"/>
                <a:ea typeface="+mn-ea"/>
                <a:cs typeface="+mn-cs"/>
              </a:rPr>
              <a:t> for grades greater than or equal to </a:t>
            </a:r>
            <a:r>
              <a:rPr lang="en-US" sz="2400" kern="1200" dirty="0">
                <a:solidFill>
                  <a:srgbClr val="000000"/>
                </a:solidFill>
                <a:latin typeface="Consolas" panose="020B0609020204030204" pitchFamily="49" charset="0"/>
                <a:ea typeface="+mn-ea"/>
                <a:cs typeface="+mn-cs"/>
              </a:rPr>
              <a:t>80</a:t>
            </a:r>
            <a:r>
              <a:rPr lang="en-US" sz="2400" kern="1200" dirty="0">
                <a:solidFill>
                  <a:srgbClr val="000000"/>
                </a:solidFill>
                <a:latin typeface="Arial (Body)"/>
                <a:ea typeface="+mn-ea"/>
                <a:cs typeface="+mn-cs"/>
              </a:rPr>
              <a:t> (but less than </a:t>
            </a:r>
            <a:r>
              <a:rPr lang="en-US" sz="2400" kern="1200" dirty="0">
                <a:solidFill>
                  <a:srgbClr val="000000"/>
                </a:solidFill>
                <a:latin typeface="Consolas" panose="020B0609020204030204" pitchFamily="49" charset="0"/>
                <a:ea typeface="+mn-ea"/>
                <a:cs typeface="+mn-cs"/>
              </a:rPr>
              <a:t>90</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C</a:t>
            </a:r>
            <a:r>
              <a:rPr lang="en-US" sz="2400" kern="1200" dirty="0">
                <a:solidFill>
                  <a:srgbClr val="000000"/>
                </a:solidFill>
                <a:latin typeface="Arial (Body)"/>
                <a:ea typeface="+mn-ea"/>
                <a:cs typeface="+mn-cs"/>
              </a:rPr>
              <a:t> for grades greater than or equal to</a:t>
            </a:r>
            <a:r>
              <a:rPr lang="en-US" sz="2400" kern="1200" dirty="0">
                <a:solidFill>
                  <a:srgbClr val="000000"/>
                </a:solidFill>
                <a:latin typeface="+mn-lt"/>
                <a:ea typeface="+mn-ea"/>
                <a:cs typeface="+mn-cs"/>
              </a:rPr>
              <a:t> </a:t>
            </a:r>
            <a:r>
              <a:rPr lang="en-US" sz="2400" kern="1200" dirty="0">
                <a:solidFill>
                  <a:srgbClr val="000000"/>
                </a:solidFill>
                <a:latin typeface="Consolas" panose="020B0609020204030204" pitchFamily="49" charset="0"/>
                <a:ea typeface="+mn-ea"/>
                <a:cs typeface="+mn-cs"/>
              </a:rPr>
              <a:t>70</a:t>
            </a:r>
            <a:r>
              <a:rPr lang="en-US" sz="2400" kern="1200" dirty="0">
                <a:solidFill>
                  <a:srgbClr val="000000"/>
                </a:solidFill>
                <a:latin typeface="+mn-lt"/>
                <a:ea typeface="+mn-ea"/>
                <a:cs typeface="+mn-cs"/>
              </a:rPr>
              <a:t> </a:t>
            </a:r>
            <a:r>
              <a:rPr lang="en-US" sz="2400" kern="1200" dirty="0">
                <a:solidFill>
                  <a:srgbClr val="000000"/>
                </a:solidFill>
                <a:latin typeface="Arial (Body)"/>
                <a:ea typeface="+mn-ea"/>
                <a:cs typeface="+mn-cs"/>
              </a:rPr>
              <a:t>(but less than </a:t>
            </a:r>
            <a:r>
              <a:rPr lang="en-US" sz="2400" kern="1200" dirty="0">
                <a:solidFill>
                  <a:srgbClr val="000000"/>
                </a:solidFill>
                <a:latin typeface="Consolas" panose="020B0609020204030204" pitchFamily="49" charset="0"/>
                <a:ea typeface="+mn-ea"/>
                <a:cs typeface="+mn-cs"/>
              </a:rPr>
              <a:t>80</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D</a:t>
            </a:r>
            <a:r>
              <a:rPr lang="en-US" sz="2400" kern="1200" dirty="0">
                <a:solidFill>
                  <a:srgbClr val="000000"/>
                </a:solidFill>
                <a:latin typeface="Arial (Body)"/>
                <a:ea typeface="+mn-ea"/>
                <a:cs typeface="+mn-cs"/>
              </a:rPr>
              <a:t> for grades greater than or equal to </a:t>
            </a:r>
            <a:r>
              <a:rPr lang="en-US" sz="2400" kern="1200" dirty="0">
                <a:solidFill>
                  <a:srgbClr val="000000"/>
                </a:solidFill>
                <a:latin typeface="Consolas" panose="020B0609020204030204" pitchFamily="49" charset="0"/>
                <a:ea typeface="+mn-ea"/>
                <a:cs typeface="+mn-cs"/>
              </a:rPr>
              <a:t>60</a:t>
            </a:r>
            <a:r>
              <a:rPr lang="en-US" sz="2400" kern="1200" dirty="0">
                <a:solidFill>
                  <a:srgbClr val="000000"/>
                </a:solidFill>
                <a:latin typeface="Arial (Body)"/>
                <a:ea typeface="+mn-ea"/>
                <a:cs typeface="+mn-cs"/>
              </a:rPr>
              <a:t> (but less than </a:t>
            </a:r>
            <a:r>
              <a:rPr lang="en-US" sz="2400" kern="1200" dirty="0">
                <a:solidFill>
                  <a:srgbClr val="000000"/>
                </a:solidFill>
                <a:latin typeface="Consolas" panose="020B0609020204030204" pitchFamily="49" charset="0"/>
                <a:ea typeface="+mn-ea"/>
                <a:cs typeface="+mn-cs"/>
              </a:rPr>
              <a:t>70</a:t>
            </a:r>
            <a:r>
              <a:rPr lang="en-US" sz="2400" kern="1200" dirty="0">
                <a:solidFill>
                  <a:srgbClr val="000000"/>
                </a:solidFill>
                <a:latin typeface="Arial (Body)"/>
                <a:ea typeface="+mn-ea"/>
                <a:cs typeface="+mn-cs"/>
              </a:rPr>
              <a:t>) and </a:t>
            </a:r>
            <a:r>
              <a:rPr lang="en-US" sz="2400" kern="1200" dirty="0" smtClean="0">
                <a:solidFill>
                  <a:srgbClr val="000000"/>
                </a:solidFill>
                <a:latin typeface="Consolas" panose="020B0609020204030204" pitchFamily="49" charset="0"/>
                <a:ea typeface="+mn-ea"/>
                <a:cs typeface="+mn-cs"/>
              </a:rPr>
              <a:t>F</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for all other grades.</a:t>
            </a:r>
          </a:p>
        </p:txBody>
      </p:sp>
    </p:spTree>
    <p:extLst>
      <p:ext uri="{BB962C8B-B14F-4D97-AF65-F5344CB8AC3E}">
        <p14:creationId xmlns:p14="http://schemas.microsoft.com/office/powerpoint/2010/main" val="393626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(2 of 2)</a:t>
            </a:r>
            <a:endParaRPr lang="en-US" dirty="0"/>
          </a:p>
        </p:txBody>
      </p:sp>
      <p:sp>
        <p:nvSpPr>
          <p:cNvPr id="3" name="Text Placeholder 2"/>
          <p:cNvSpPr>
            <a:spLocks noGrp="1"/>
          </p:cNvSpPr>
          <p:nvPr>
            <p:ph type="body" idx="1"/>
          </p:nvPr>
        </p:nvSpPr>
        <p:spPr/>
        <p:txBody>
          <a:bodyPr/>
          <a:lstStyle/>
          <a:p>
            <a:pPr marL="0" indent="0">
              <a:buNone/>
              <a:tabLst>
                <a:tab pos="449263" algn="l"/>
              </a:tabLst>
            </a:pPr>
            <a:r>
              <a:rPr lang="en-US" sz="2400" b="1" dirty="0">
                <a:solidFill>
                  <a:schemeClr val="tx2"/>
                </a:solidFill>
                <a:latin typeface="+mn-lt"/>
              </a:rPr>
              <a:t>3.9</a:t>
            </a:r>
            <a:r>
              <a:rPr lang="en-US" sz="2400" b="1" dirty="0">
                <a:latin typeface="+mn-lt"/>
              </a:rPr>
              <a:t> </a:t>
            </a:r>
            <a:r>
              <a:rPr lang="en-US" sz="2400" dirty="0">
                <a:latin typeface="+mn-lt"/>
              </a:rPr>
              <a:t>Formulating Algorithms with </a:t>
            </a:r>
            <a:r>
              <a:rPr lang="en-US" sz="2400" dirty="0" smtClean="0">
                <a:latin typeface="+mn-lt"/>
              </a:rPr>
              <a:t>Top-Down</a:t>
            </a:r>
            <a:r>
              <a:rPr lang="en-US" sz="2400" dirty="0">
                <a:latin typeface="+mn-lt"/>
              </a:rPr>
              <a:t>, Stepwise Refinement </a:t>
            </a:r>
            <a:r>
              <a:rPr lang="en-US" sz="2400" dirty="0" smtClean="0">
                <a:latin typeface="+mn-lt"/>
              </a:rPr>
              <a:t>Case Study </a:t>
            </a:r>
            <a:r>
              <a:rPr lang="en-US" sz="2400" dirty="0">
                <a:latin typeface="+mn-lt"/>
              </a:rPr>
              <a:t>2: Sentinel-Controlled Iteration</a:t>
            </a:r>
          </a:p>
          <a:p>
            <a:pPr marL="0" indent="0">
              <a:buNone/>
              <a:tabLst>
                <a:tab pos="536575" algn="l"/>
              </a:tabLst>
            </a:pPr>
            <a:r>
              <a:rPr lang="en-US" sz="2400" b="1" dirty="0" smtClean="0">
                <a:solidFill>
                  <a:schemeClr val="tx2"/>
                </a:solidFill>
                <a:latin typeface="+mn-lt"/>
              </a:rPr>
              <a:t>3.10</a:t>
            </a:r>
            <a:r>
              <a:rPr lang="en-US" sz="2400" b="1" dirty="0" smtClean="0">
                <a:latin typeface="+mn-lt"/>
              </a:rPr>
              <a:t> </a:t>
            </a:r>
            <a:r>
              <a:rPr lang="en-US" sz="2400" dirty="0">
                <a:latin typeface="+mn-lt"/>
              </a:rPr>
              <a:t>Formulating Algorithms with </a:t>
            </a:r>
            <a:r>
              <a:rPr lang="en-US" sz="2400" dirty="0" smtClean="0">
                <a:latin typeface="+mn-lt"/>
              </a:rPr>
              <a:t>Top-Down</a:t>
            </a:r>
            <a:r>
              <a:rPr lang="en-US" sz="2400" dirty="0">
                <a:latin typeface="+mn-lt"/>
              </a:rPr>
              <a:t>, Stepwise </a:t>
            </a:r>
            <a:r>
              <a:rPr lang="en-US" sz="2400" dirty="0" smtClean="0">
                <a:latin typeface="+mn-lt"/>
              </a:rPr>
              <a:t>Refinement Case Study </a:t>
            </a:r>
            <a:r>
              <a:rPr lang="en-US" sz="2400" dirty="0">
                <a:latin typeface="+mn-lt"/>
              </a:rPr>
              <a:t>3: Nested Control Statements</a:t>
            </a:r>
          </a:p>
          <a:p>
            <a:pPr marL="0" indent="0">
              <a:buNone/>
            </a:pPr>
            <a:r>
              <a:rPr lang="en-US" sz="2400" b="1" dirty="0">
                <a:solidFill>
                  <a:schemeClr val="tx2"/>
                </a:solidFill>
                <a:latin typeface="+mn-lt"/>
              </a:rPr>
              <a:t>3.11</a:t>
            </a:r>
            <a:r>
              <a:rPr lang="en-US" sz="2400" b="1" dirty="0">
                <a:latin typeface="+mn-lt"/>
              </a:rPr>
              <a:t> </a:t>
            </a:r>
            <a:r>
              <a:rPr lang="en-US" sz="2400" dirty="0">
                <a:latin typeface="+mn-lt"/>
              </a:rPr>
              <a:t>Assignment Operators</a:t>
            </a:r>
          </a:p>
          <a:p>
            <a:pPr marL="0" indent="0">
              <a:buNone/>
            </a:pPr>
            <a:r>
              <a:rPr lang="en-US" sz="2400" b="1" dirty="0">
                <a:solidFill>
                  <a:schemeClr val="tx2"/>
                </a:solidFill>
                <a:latin typeface="+mn-lt"/>
              </a:rPr>
              <a:t>3.12 </a:t>
            </a:r>
            <a:r>
              <a:rPr lang="en-US" sz="2400" dirty="0">
                <a:latin typeface="+mn-lt"/>
              </a:rPr>
              <a:t>Increment and Decrement Operators</a:t>
            </a:r>
          </a:p>
          <a:p>
            <a:pPr marL="0" indent="0">
              <a:buNone/>
            </a:pPr>
            <a:r>
              <a:rPr lang="en-US" sz="2400" b="1" dirty="0">
                <a:solidFill>
                  <a:schemeClr val="tx2"/>
                </a:solidFill>
                <a:latin typeface="+mn-lt"/>
              </a:rPr>
              <a:t>3.13</a:t>
            </a:r>
            <a:r>
              <a:rPr lang="en-US" sz="2400" b="1" dirty="0">
                <a:latin typeface="+mn-lt"/>
              </a:rPr>
              <a:t> </a:t>
            </a:r>
            <a:r>
              <a:rPr lang="en-US" sz="2400" dirty="0">
                <a:latin typeface="+mn-lt"/>
              </a:rPr>
              <a:t>Secure C Programming</a:t>
            </a:r>
          </a:p>
        </p:txBody>
      </p:sp>
    </p:spTree>
    <p:extLst>
      <p:ext uri="{BB962C8B-B14F-4D97-AF65-F5344CB8AC3E}">
        <p14:creationId xmlns:p14="http://schemas.microsoft.com/office/powerpoint/2010/main" val="1417129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15705"/>
            <a:ext cx="8338457" cy="707856"/>
          </a:xfrm>
        </p:spPr>
        <p:txBody>
          <a:bodyPr wrap="square" tIns="91425" anchor="b">
            <a:spAutoFit/>
          </a:bodyPr>
          <a:lstStyle/>
          <a:p>
            <a:pPr lvl="0">
              <a:spcBef>
                <a:spcPct val="0"/>
              </a:spcBef>
              <a:buClrTx/>
              <a:defRPr/>
            </a:pPr>
            <a:r>
              <a:rPr lang="en-US" kern="1200" dirty="0" smtClean="0">
                <a:latin typeface="Times New Roman" panose="02020603050405020304" pitchFamily="18" charset="0"/>
                <a:ea typeface="+mj-ea"/>
                <a:cs typeface="+mj-cs"/>
              </a:rPr>
              <a:t>3.6 The </a:t>
            </a:r>
            <a:r>
              <a:rPr lang="en-US" kern="1200" dirty="0" smtClean="0">
                <a:latin typeface="Consolas" panose="020B0609020204030204" pitchFamily="49" charset="0"/>
                <a:ea typeface="+mj-ea"/>
                <a:cs typeface="+mj-cs"/>
              </a:rPr>
              <a:t>if</a:t>
            </a:r>
            <a:r>
              <a:rPr lang="en-US" kern="1200" dirty="0" smtClean="0">
                <a:latin typeface="Times New Roman" panose="02020603050405020304" pitchFamily="18" charset="0"/>
                <a:ea typeface="+mj-ea"/>
                <a:cs typeface="Times New Roman" panose="02020603050405020304" pitchFamily="18" charset="0"/>
              </a:rPr>
              <a:t>…</a:t>
            </a:r>
            <a:r>
              <a:rPr lang="en-US" kern="1200" dirty="0" smtClean="0">
                <a:latin typeface="Consolas" panose="020B0609020204030204" pitchFamily="49" charset="0"/>
                <a:ea typeface="+mj-ea"/>
                <a:cs typeface="+mj-cs"/>
              </a:rPr>
              <a:t>else</a:t>
            </a:r>
            <a:r>
              <a:rPr lang="en-US" kern="1200" dirty="0" smtClean="0">
                <a:latin typeface="Times New Roman" panose="02020603050405020304" pitchFamily="18" charset="0"/>
                <a:ea typeface="+mj-ea"/>
                <a:cs typeface="+mj-cs"/>
              </a:rPr>
              <a:t> Selection Statement </a:t>
            </a:r>
            <a:r>
              <a:rPr lang="en-US" sz="2000" b="0" kern="1200" dirty="0" smtClean="0">
                <a:latin typeface="Times New Roman" panose="02020603050405020304" pitchFamily="18" charset="0"/>
                <a:ea typeface="+mj-ea"/>
                <a:cs typeface="+mj-cs"/>
              </a:rPr>
              <a:t>(7 of 14)</a:t>
            </a:r>
            <a:endParaRPr lang="en-US" sz="2000" b="0" kern="1200" dirty="0">
              <a:latin typeface="Times New Roman" panose="02020603050405020304" pitchFamily="18" charset="0"/>
              <a:ea typeface="+mj-ea"/>
              <a:cs typeface="+mj-cs"/>
            </a:endParaRPr>
          </a:p>
        </p:txBody>
      </p:sp>
      <p:pic>
        <p:nvPicPr>
          <p:cNvPr id="6" name="Picture 5" descr="Code has 13 lines as follows. Line 1. If student's grade is greater than or equal to 90. Line 2. Indented once. Print double quote A double quote. Line 3. Else. Line 4. Indented once, if student's grade is greater than or equal to 80. Line 5. Indented twice. Print double quote B double quote. Line 6. Indented once. Else. Line 7. Indented twice. If student's grade is greater than or equal to 70. Line 8. Indented three times. Print Double quote C double quote. Line 9. Indented twice. Else. Line 10. Indented three times. If student's grade is greater than or equal to 60. Line 11. Indented 4 times. Print double quote D double quote. Line 12. Indented three times. Else. Line 13. Indented 4 times. Print double quote F double quote."/>
          <p:cNvPicPr>
            <a:picLocks noChangeAspect="1"/>
          </p:cNvPicPr>
          <p:nvPr/>
        </p:nvPicPr>
        <p:blipFill rotWithShape="1">
          <a:blip r:embed="rId2"/>
          <a:srcRect l="1901" t="212" r="2261" b="4184"/>
          <a:stretch/>
        </p:blipFill>
        <p:spPr>
          <a:xfrm>
            <a:off x="1352314" y="1889460"/>
            <a:ext cx="6548225" cy="4015421"/>
          </a:xfrm>
          <a:prstGeom prst="rect">
            <a:avLst/>
          </a:prstGeom>
        </p:spPr>
      </p:pic>
    </p:spTree>
    <p:extLst>
      <p:ext uri="{BB962C8B-B14F-4D97-AF65-F5344CB8AC3E}">
        <p14:creationId xmlns:p14="http://schemas.microsoft.com/office/powerpoint/2010/main" val="693950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82000" cy="1097279"/>
          </a:xfrm>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(8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This pseudocode may be written in C </a:t>
            </a:r>
            <a:r>
              <a:rPr lang="en-US" altLang="en-US" sz="2400" kern="1200" dirty="0" smtClean="0">
                <a:solidFill>
                  <a:srgbClr val="000000"/>
                </a:solidFill>
                <a:latin typeface="Arial (Body)"/>
                <a:ea typeface="+mn-ea"/>
                <a:cs typeface="+mn-cs"/>
              </a:rPr>
              <a:t>as</a:t>
            </a:r>
          </a:p>
          <a:p>
            <a:pPr lvl="1">
              <a:defRPr/>
            </a:pPr>
            <a:r>
              <a:rPr lang="en-US" altLang="en-US" sz="2400" kern="1200" dirty="0">
                <a:solidFill>
                  <a:srgbClr val="000000"/>
                </a:solidFill>
                <a:latin typeface="Arial (Body)"/>
                <a:ea typeface="+mn-ea"/>
                <a:cs typeface="+mn-cs"/>
              </a:rPr>
              <a:t> </a:t>
            </a:r>
          </a:p>
        </p:txBody>
      </p:sp>
      <p:pic>
        <p:nvPicPr>
          <p:cNvPr id="4" name="Picture 3" descr="The computer code has 13 lines. The lines read as follows. Line 1. if left parenthesis grade greater than sign equals 90 right parenthesis. Line 2, indented once. puts left parenthesis double quote A double quote right parenthesis semicolon. Line 3. else. Line 4, indented once. if left parenthesis grade greater than sign equals 80 right parenthesis. Line 5, indented twice. puts left parenthesis double quote B double quote right parenthesis semicolon. Line 6, indented once. else. Line 7, indented twice. if left parenthesis grade greater than sign equals 70 right parenthesis. Line 8, indented 3 times. puts left parenthesis double quote C double quote right parenthesis semicolon. Line 9, indented twice. else. Line 10, indented 3 times. if left parenthesis grade greater than sign equals 60 right parenthesis. Line 11, indented 4 times. puts left parenthesis double quote D double quote right parenthesis semicolon. Line 12, indented 3 times. else. Line 13, indented 4 times. puts left parenthesis double quote F double quote right parenthesis semicolon."/>
          <p:cNvPicPr>
            <a:picLocks noChangeAspect="1"/>
          </p:cNvPicPr>
          <p:nvPr/>
        </p:nvPicPr>
        <p:blipFill rotWithShape="1">
          <a:blip r:embed="rId2">
            <a:extLst>
              <a:ext uri="{28A0092B-C50C-407E-A947-70E740481C1C}">
                <a14:useLocalDpi xmlns:a14="http://schemas.microsoft.com/office/drawing/2010/main" val="0"/>
              </a:ext>
            </a:extLst>
          </a:blip>
          <a:srcRect l="5972"/>
          <a:stretch/>
        </p:blipFill>
        <p:spPr>
          <a:xfrm>
            <a:off x="1327455" y="2256262"/>
            <a:ext cx="4300602" cy="3577748"/>
          </a:xfrm>
          <a:prstGeom prst="rect">
            <a:avLst/>
          </a:prstGeom>
        </p:spPr>
      </p:pic>
    </p:spTree>
    <p:extLst>
      <p:ext uri="{BB962C8B-B14F-4D97-AF65-F5344CB8AC3E}">
        <p14:creationId xmlns:p14="http://schemas.microsoft.com/office/powerpoint/2010/main" val="11950478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52971"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(9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lvl="0">
              <a:tabLst/>
            </a:pPr>
            <a:r>
              <a:rPr lang="en-US" altLang="en-US" sz="2400" kern="1200" dirty="0" smtClean="0">
                <a:solidFill>
                  <a:srgbClr val="000000"/>
                </a:solidFill>
                <a:latin typeface="Arial (Body)"/>
                <a:ea typeface="+mn-ea"/>
                <a:cs typeface="+mn-cs"/>
              </a:rPr>
              <a:t>If the variable </a:t>
            </a:r>
            <a:r>
              <a:rPr lang="en-US" altLang="en-US" sz="2400" kern="1200" dirty="0" smtClean="0">
                <a:solidFill>
                  <a:srgbClr val="000000"/>
                </a:solidFill>
                <a:latin typeface="Consolas" panose="020B0609020204030204" pitchFamily="49" charset="0"/>
                <a:ea typeface="+mn-ea"/>
                <a:cs typeface="+mn-cs"/>
              </a:rPr>
              <a:t>grade</a:t>
            </a:r>
            <a:r>
              <a:rPr lang="en-US" altLang="en-US" sz="2400" kern="1200" dirty="0" smtClean="0">
                <a:solidFill>
                  <a:srgbClr val="000000"/>
                </a:solidFill>
                <a:latin typeface="Arial (Body)"/>
                <a:ea typeface="+mn-ea"/>
                <a:cs typeface="+mn-cs"/>
              </a:rPr>
              <a:t> is greater than or equal to 90, all four conditions will be true, but only the </a:t>
            </a:r>
            <a:r>
              <a:rPr lang="en-US" altLang="en-US" sz="2400" kern="1200" dirty="0" smtClean="0">
                <a:solidFill>
                  <a:srgbClr val="000000"/>
                </a:solidFill>
                <a:latin typeface="Consolas" panose="020B0609020204030204" pitchFamily="49" charset="0"/>
                <a:ea typeface="+mn-ea"/>
                <a:cs typeface="+mn-cs"/>
              </a:rPr>
              <a:t>puts</a:t>
            </a:r>
            <a:r>
              <a:rPr lang="en-US" altLang="en-US" sz="2400" kern="1200" dirty="0" smtClean="0">
                <a:solidFill>
                  <a:srgbClr val="000000"/>
                </a:solidFill>
                <a:latin typeface="Arial (Body)"/>
                <a:ea typeface="+mn-ea"/>
                <a:cs typeface="+mn-cs"/>
              </a:rPr>
              <a:t> statement after the first test will be executed.</a:t>
            </a:r>
          </a:p>
          <a:p>
            <a:pPr lvl="0">
              <a:tabLst/>
            </a:pPr>
            <a:r>
              <a:rPr lang="en-US" altLang="en-US" sz="2400" kern="1200" dirty="0" smtClean="0">
                <a:solidFill>
                  <a:srgbClr val="000000"/>
                </a:solidFill>
                <a:latin typeface="Arial (Body)"/>
                <a:ea typeface="+mn-ea"/>
                <a:cs typeface="+mn-cs"/>
              </a:rPr>
              <a:t>After that </a:t>
            </a:r>
            <a:r>
              <a:rPr lang="en-US" altLang="en-US" sz="2400" kern="1200" dirty="0" smtClean="0">
                <a:solidFill>
                  <a:srgbClr val="000000"/>
                </a:solidFill>
                <a:latin typeface="Consolas" panose="020B0609020204030204" pitchFamily="49" charset="0"/>
                <a:ea typeface="+mn-ea"/>
                <a:cs typeface="+mn-cs"/>
              </a:rPr>
              <a:t>puts</a:t>
            </a:r>
            <a:r>
              <a:rPr lang="en-US" altLang="en-US" sz="2400" kern="1200" dirty="0" smtClean="0">
                <a:solidFill>
                  <a:srgbClr val="000000"/>
                </a:solidFill>
                <a:latin typeface="Arial (Body)"/>
                <a:ea typeface="+mn-ea"/>
                <a:cs typeface="+mn-cs"/>
              </a:rPr>
              <a:t> is executed, the </a:t>
            </a:r>
            <a:r>
              <a:rPr lang="en-US" altLang="en-US" sz="2400" kern="1200" dirty="0" smtClean="0">
                <a:solidFill>
                  <a:srgbClr val="000000"/>
                </a:solidFill>
                <a:latin typeface="Consolas" panose="020B0609020204030204" pitchFamily="49" charset="0"/>
                <a:ea typeface="+mn-ea"/>
                <a:cs typeface="+mn-cs"/>
              </a:rPr>
              <a:t>else</a:t>
            </a:r>
            <a:r>
              <a:rPr lang="en-US" altLang="en-US" sz="2400" kern="1200" dirty="0" smtClean="0">
                <a:solidFill>
                  <a:srgbClr val="000000"/>
                </a:solidFill>
                <a:latin typeface="Arial (Body)"/>
                <a:ea typeface="+mn-ea"/>
                <a:cs typeface="+mn-cs"/>
              </a:rPr>
              <a:t> part of the “outer” </a:t>
            </a:r>
            <a:r>
              <a:rPr lang="en-US" altLang="en-US" sz="2400" kern="1200" dirty="0" smtClean="0">
                <a:solidFill>
                  <a:srgbClr val="000000"/>
                </a:solidFill>
                <a:latin typeface="Consolas" panose="020B0609020204030204" pitchFamily="49" charset="0"/>
                <a:ea typeface="+mn-ea"/>
                <a:cs typeface="+mn-cs"/>
              </a:rPr>
              <a:t>if</a:t>
            </a:r>
            <a:r>
              <a:rPr lang="en-US" altLang="en-US" sz="2400" kern="1200" dirty="0" smtClean="0">
                <a:solidFill>
                  <a:srgbClr val="000000"/>
                </a:solidFill>
                <a:latin typeface="+mn-lt"/>
                <a:ea typeface="+mn-ea"/>
                <a:cs typeface="+mn-cs"/>
              </a:rPr>
              <a:t>…</a:t>
            </a:r>
            <a:r>
              <a:rPr lang="en-US" altLang="en-US" sz="2400" kern="1200" dirty="0" smtClean="0">
                <a:solidFill>
                  <a:srgbClr val="000000"/>
                </a:solidFill>
                <a:latin typeface="Consolas" panose="020B0609020204030204" pitchFamily="49" charset="0"/>
                <a:ea typeface="+mn-ea"/>
                <a:cs typeface="+mn-cs"/>
              </a:rPr>
              <a:t>else</a:t>
            </a:r>
            <a:r>
              <a:rPr lang="en-US" altLang="en-US" sz="2400" kern="1200" dirty="0" smtClean="0">
                <a:solidFill>
                  <a:srgbClr val="000000"/>
                </a:solidFill>
                <a:latin typeface="Arial (Body)"/>
                <a:ea typeface="+mn-ea"/>
                <a:cs typeface="+mn-cs"/>
              </a:rPr>
              <a:t> statement is skipped.</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33607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82000"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(10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lvl="0">
              <a:spcBef>
                <a:spcPts val="600"/>
              </a:spcBef>
              <a:tabLst/>
              <a:defRPr/>
            </a:pPr>
            <a:r>
              <a:rPr lang="en-US" altLang="en-US" sz="2400" kern="1200" dirty="0">
                <a:solidFill>
                  <a:srgbClr val="000000"/>
                </a:solidFill>
                <a:latin typeface="Arial (Body)"/>
                <a:ea typeface="+mn-ea"/>
                <a:cs typeface="+mn-cs"/>
              </a:rPr>
              <a:t>You may prefer to write the preceding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 </a:t>
            </a:r>
            <a:r>
              <a:rPr lang="en-US" altLang="en-US" sz="2400" kern="1200" dirty="0" smtClean="0">
                <a:solidFill>
                  <a:srgbClr val="000000"/>
                </a:solidFill>
                <a:latin typeface="Arial (Body)"/>
                <a:ea typeface="+mn-ea"/>
                <a:cs typeface="+mn-cs"/>
              </a:rPr>
              <a:t>as</a:t>
            </a:r>
          </a:p>
          <a:p>
            <a:pPr lvl="1">
              <a:defRPr/>
            </a:pPr>
            <a:r>
              <a:rPr lang="en-US" altLang="en-US" sz="2400" kern="1200" dirty="0">
                <a:solidFill>
                  <a:srgbClr val="000000"/>
                </a:solidFill>
                <a:latin typeface="Arial (Body)"/>
                <a:ea typeface="+mn-ea"/>
                <a:cs typeface="+mn-cs"/>
              </a:rPr>
              <a:t> </a:t>
            </a:r>
          </a:p>
        </p:txBody>
      </p:sp>
      <p:pic>
        <p:nvPicPr>
          <p:cNvPr id="4" name="Picture 3" descr="The computer code has 10 lines. The lines read as follows. Line 1. if left parenthesis grade greater than sign equals 90 right parenthesis. Line 2, indented once. puts left parenthesis double quote A double quote right parenthesis semicolon. Line 3. else if left parenthesis grade greater than sign equals 80 right parenthesis. Line 4, indented once. puts left parenthesis double quote B double quote right parenthesis semicolon. Line 5. else if left parenthesis grade greater than sign equals 70 right parenthesis. Line 6, indented once. puts left parenthesis double quote C double quote right parenthesis semicolon. Line 7. else if left parenthesis grade greater than sign equals 60 right parenthesis. Line 8, indented once. puts left parenthesis double quote D double quote right parenthesis semicolon. Line 9. else. Line 10, indented once. puts left parenthesis double quote F double quote right parenthesis semicolon."/>
          <p:cNvPicPr>
            <a:picLocks noChangeAspect="1"/>
          </p:cNvPicPr>
          <p:nvPr/>
        </p:nvPicPr>
        <p:blipFill rotWithShape="1">
          <a:blip r:embed="rId2">
            <a:extLst>
              <a:ext uri="{28A0092B-C50C-407E-A947-70E740481C1C}">
                <a14:useLocalDpi xmlns:a14="http://schemas.microsoft.com/office/drawing/2010/main" val="0"/>
              </a:ext>
            </a:extLst>
          </a:blip>
          <a:srcRect l="7311"/>
          <a:stretch/>
        </p:blipFill>
        <p:spPr>
          <a:xfrm>
            <a:off x="1282276" y="2225359"/>
            <a:ext cx="3592373" cy="3316074"/>
          </a:xfrm>
          <a:prstGeom prst="rect">
            <a:avLst/>
          </a:prstGeom>
        </p:spPr>
      </p:pic>
    </p:spTree>
    <p:extLst>
      <p:ext uri="{BB962C8B-B14F-4D97-AF65-F5344CB8AC3E}">
        <p14:creationId xmlns:p14="http://schemas.microsoft.com/office/powerpoint/2010/main" val="13078731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96514"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(11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As far as the C compiler is concerned, both forms are equivalent.</a:t>
            </a:r>
          </a:p>
          <a:p>
            <a:pPr lvl="0">
              <a:tabLst/>
            </a:pPr>
            <a:r>
              <a:rPr lang="en-US" altLang="en-US" sz="2200" kern="1200" dirty="0">
                <a:solidFill>
                  <a:srgbClr val="000000"/>
                </a:solidFill>
                <a:latin typeface="Arial (Body)"/>
                <a:ea typeface="+mn-ea"/>
                <a:cs typeface="+mn-cs"/>
              </a:rPr>
              <a:t>The latter form is popular because it avoids the deep indentation of the code to the right.</a:t>
            </a:r>
          </a:p>
          <a:p>
            <a:pPr lvl="0">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mn-cs"/>
              </a:rPr>
              <a:t>if</a:t>
            </a:r>
            <a:r>
              <a:rPr lang="en-US" altLang="en-US" sz="2200" kern="1200" dirty="0">
                <a:solidFill>
                  <a:srgbClr val="000000"/>
                </a:solidFill>
                <a:latin typeface="Arial (Body)"/>
                <a:ea typeface="+mn-ea"/>
                <a:cs typeface="+mn-cs"/>
              </a:rPr>
              <a:t> selection statement expects only one statement in its body—</a:t>
            </a:r>
            <a:r>
              <a:rPr lang="en-US" altLang="en-US" sz="2200" kern="1200" dirty="0">
                <a:solidFill>
                  <a:srgbClr val="000000"/>
                </a:solidFill>
                <a:latin typeface="+mn-lt"/>
                <a:ea typeface="+mn-ea"/>
                <a:cs typeface="+mn-cs"/>
              </a:rPr>
              <a:t>if</a:t>
            </a:r>
            <a:r>
              <a:rPr lang="en-US" altLang="en-US" sz="2200" kern="1200" dirty="0">
                <a:solidFill>
                  <a:srgbClr val="000000"/>
                </a:solidFill>
                <a:latin typeface="Arial (Body)"/>
                <a:ea typeface="+mn-ea"/>
                <a:cs typeface="+mn-cs"/>
              </a:rPr>
              <a:t> you have only one statement in the if’s body, you do not need the enclose it in braces.</a:t>
            </a:r>
          </a:p>
          <a:p>
            <a:pPr lvl="0">
              <a:tabLst/>
            </a:pPr>
            <a:r>
              <a:rPr lang="en-US" altLang="en-US" sz="2200" kern="1200" dirty="0">
                <a:solidFill>
                  <a:srgbClr val="000000"/>
                </a:solidFill>
                <a:latin typeface="Arial (Body)"/>
                <a:ea typeface="+mn-ea"/>
                <a:cs typeface="+mn-cs"/>
              </a:rPr>
              <a:t>To include several statements in the body of an </a:t>
            </a:r>
            <a:r>
              <a:rPr lang="en-US" altLang="en-US" sz="2200" kern="1200" dirty="0">
                <a:solidFill>
                  <a:srgbClr val="000000"/>
                </a:solidFill>
                <a:latin typeface="Consolas" panose="020B0609020204030204" pitchFamily="49" charset="0"/>
                <a:ea typeface="+mn-ea"/>
                <a:cs typeface="+mn-cs"/>
              </a:rPr>
              <a:t>if</a:t>
            </a:r>
            <a:r>
              <a:rPr lang="en-US" altLang="en-US" sz="2200" kern="1200" dirty="0">
                <a:solidFill>
                  <a:srgbClr val="000000"/>
                </a:solidFill>
                <a:latin typeface="Arial (Body)"/>
                <a:ea typeface="+mn-ea"/>
                <a:cs typeface="+mn-cs"/>
              </a:rPr>
              <a:t>, you must enclose the set of statements in braces (</a:t>
            </a:r>
            <a:r>
              <a:rPr lang="en-US" altLang="en-US" sz="2200" kern="1200" dirty="0">
                <a:solidFill>
                  <a:srgbClr val="000000"/>
                </a:solidFill>
                <a:latin typeface="Consolas" panose="020B0609020204030204" pitchFamily="49" charset="0"/>
                <a:ea typeface="+mn-ea"/>
                <a:cs typeface="Consolas" panose="020B0609020204030204" pitchFamily="49" charset="0"/>
              </a:rPr>
              <a:t>{</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Consolas" panose="020B0609020204030204" pitchFamily="49" charset="0"/>
              </a:rPr>
              <a:t>}</a:t>
            </a:r>
            <a:r>
              <a:rPr lang="en-US" altLang="en-US" sz="2200" kern="1200" dirty="0">
                <a:solidFill>
                  <a:srgbClr val="000000"/>
                </a:solidFill>
                <a:latin typeface="Arial (Body)"/>
                <a:ea typeface="+mn-ea"/>
                <a:cs typeface="+mn-cs"/>
              </a:rPr>
              <a:t>).</a:t>
            </a:r>
          </a:p>
          <a:p>
            <a:pPr lvl="0">
              <a:tabLst/>
            </a:pPr>
            <a:r>
              <a:rPr lang="en-US" altLang="en-US" sz="2200" kern="1200" dirty="0">
                <a:solidFill>
                  <a:srgbClr val="000000"/>
                </a:solidFill>
                <a:latin typeface="Arial (Body)"/>
                <a:ea typeface="+mn-ea"/>
                <a:cs typeface="+mn-cs"/>
              </a:rPr>
              <a:t>A set of statements contained within a pair of braces is called a </a:t>
            </a:r>
            <a:r>
              <a:rPr lang="en-US" altLang="en-US" sz="2200" b="1" kern="1200" dirty="0">
                <a:solidFill>
                  <a:srgbClr val="000000"/>
                </a:solidFill>
                <a:latin typeface="Arial (Body)"/>
                <a:ea typeface="+mn-ea"/>
                <a:cs typeface="+mn-cs"/>
              </a:rPr>
              <a:t>compound statement</a:t>
            </a:r>
            <a:r>
              <a:rPr lang="en-US" altLang="en-US" sz="2200" kern="1200" dirty="0">
                <a:solidFill>
                  <a:srgbClr val="000000"/>
                </a:solidFill>
                <a:latin typeface="Arial (Body)"/>
                <a:ea typeface="+mn-ea"/>
                <a:cs typeface="+mn-cs"/>
              </a:rPr>
              <a:t> or a </a:t>
            </a:r>
            <a:r>
              <a:rPr lang="en-US" altLang="en-US" sz="2200" b="1" kern="1200" dirty="0">
                <a:solidFill>
                  <a:srgbClr val="000000"/>
                </a:solidFill>
                <a:latin typeface="Arial (Body)"/>
                <a:ea typeface="+mn-ea"/>
                <a:cs typeface="+mn-cs"/>
              </a:rPr>
              <a:t>block</a:t>
            </a:r>
            <a:r>
              <a:rPr lang="en-US" altLang="en-US" sz="2200" kern="1200" dirty="0">
                <a:solidFill>
                  <a:srgbClr val="000000"/>
                </a:solidFill>
                <a:latin typeface="Arial (Body)"/>
                <a:ea typeface="+mn-ea"/>
                <a:cs typeface="+mn-cs"/>
              </a:rPr>
              <a:t>.</a:t>
            </a:r>
          </a:p>
        </p:txBody>
      </p:sp>
    </p:spTree>
    <p:extLst>
      <p:ext uri="{BB962C8B-B14F-4D97-AF65-F5344CB8AC3E}">
        <p14:creationId xmlns:p14="http://schemas.microsoft.com/office/powerpoint/2010/main" val="924243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40057"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(12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136957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following example includes a compound statement in the </a:t>
            </a:r>
            <a:r>
              <a:rPr lang="en-US" altLang="en-US" sz="2400" kern="1200" dirty="0">
                <a:solidFill>
                  <a:srgbClr val="000000"/>
                </a:solidFill>
                <a:latin typeface="Consolas" panose="020B0609020204030204" pitchFamily="49" charset="0"/>
                <a:ea typeface="+mn-ea"/>
                <a:cs typeface="+mn-cs"/>
              </a:rPr>
              <a:t>else</a:t>
            </a:r>
            <a:r>
              <a:rPr lang="en-US" altLang="en-US" sz="2400" kern="1200" dirty="0">
                <a:solidFill>
                  <a:srgbClr val="000000"/>
                </a:solidFill>
                <a:latin typeface="Arial (Body)"/>
                <a:ea typeface="+mn-ea"/>
                <a:cs typeface="+mn-cs"/>
              </a:rPr>
              <a:t> part of an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mn-lt"/>
                <a:ea typeface="+mn-ea"/>
                <a:cs typeface="+mn-cs"/>
              </a:rPr>
              <a:t>…</a:t>
            </a:r>
            <a:r>
              <a:rPr lang="en-US" altLang="en-US" sz="2400" kern="1200" dirty="0">
                <a:solidFill>
                  <a:srgbClr val="000000"/>
                </a:solidFill>
                <a:latin typeface="Consolas" panose="020B0609020204030204" pitchFamily="49" charset="0"/>
                <a:ea typeface="+mn-ea"/>
                <a:cs typeface="+mn-cs"/>
              </a:rPr>
              <a:t>else</a:t>
            </a:r>
            <a:r>
              <a:rPr lang="en-US" altLang="en-US" sz="2400" kern="1200" dirty="0">
                <a:solidFill>
                  <a:srgbClr val="000000"/>
                </a:solidFill>
                <a:latin typeface="Arial (Body)"/>
                <a:ea typeface="+mn-ea"/>
                <a:cs typeface="+mn-cs"/>
              </a:rPr>
              <a:t> statement</a:t>
            </a:r>
            <a:r>
              <a:rPr lang="en-US" altLang="en-US" sz="2400" kern="1200" dirty="0" smtClean="0">
                <a:solidFill>
                  <a:srgbClr val="000000"/>
                </a:solidFill>
                <a:latin typeface="Arial (Body)"/>
                <a:ea typeface="+mn-ea"/>
                <a:cs typeface="+mn-cs"/>
              </a:rPr>
              <a:t>.</a:t>
            </a:r>
          </a:p>
          <a:p>
            <a:pPr lvl="1"/>
            <a:r>
              <a:rPr lang="en-US" altLang="en-US" sz="2400" kern="1200" dirty="0">
                <a:solidFill>
                  <a:srgbClr val="000000"/>
                </a:solidFill>
                <a:latin typeface="Arial (Body)"/>
                <a:ea typeface="+mn-ea"/>
                <a:cs typeface="+mn-cs"/>
              </a:rPr>
              <a:t> </a:t>
            </a:r>
          </a:p>
        </p:txBody>
      </p:sp>
      <p:pic>
        <p:nvPicPr>
          <p:cNvPr id="4" name="Picture 3" descr="The computer code has 7 lines. The lines read as follows. Line 1. if left parenthesis grade greater than sign equals 60 right parenthesis left brace. Line 2, indented once. puts left parenthesis double quote Passed period double quote right parenthesis semicolon. Line 3. right brace forward slash forward slash end if. Line 4. else left brace. Line 5, indented once. puts left parenthesis double quote Failed period double quote right parenthesis semicolon. Line 6, indented once. puts left parenthesis double quote You must take this course again period double quote right parenthesis semicolon. Line 7. right brace forward slash forward slash end else."/>
          <p:cNvPicPr>
            <a:picLocks noChangeAspect="1"/>
          </p:cNvPicPr>
          <p:nvPr/>
        </p:nvPicPr>
        <p:blipFill rotWithShape="1">
          <a:blip r:embed="rId2">
            <a:extLst>
              <a:ext uri="{28A0092B-C50C-407E-A947-70E740481C1C}">
                <a14:useLocalDpi xmlns:a14="http://schemas.microsoft.com/office/drawing/2010/main" val="0"/>
              </a:ext>
            </a:extLst>
          </a:blip>
          <a:srcRect l="3342"/>
          <a:stretch/>
        </p:blipFill>
        <p:spPr>
          <a:xfrm>
            <a:off x="1277649" y="2607848"/>
            <a:ext cx="7293039" cy="2289683"/>
          </a:xfrm>
          <a:prstGeom prst="rect">
            <a:avLst/>
          </a:prstGeom>
        </p:spPr>
      </p:pic>
    </p:spTree>
    <p:extLst>
      <p:ext uri="{BB962C8B-B14F-4D97-AF65-F5344CB8AC3E}">
        <p14:creationId xmlns:p14="http://schemas.microsoft.com/office/powerpoint/2010/main" val="32217709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96514"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(13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1"/>
            <a:ext cx="8229600" cy="1738907"/>
          </a:xfrm>
        </p:spPr>
        <p:txBody>
          <a:bodyPr wrap="square" lIns="91425" tIns="91425" rIns="91425" bIns="91425">
            <a:spAutoFit/>
          </a:bodyPr>
          <a:lstStyle/>
          <a:p>
            <a:pPr lvl="0">
              <a:tabLst/>
            </a:pPr>
            <a:r>
              <a:rPr lang="en-US" altLang="en-US" sz="2400" kern="1200" dirty="0" smtClean="0">
                <a:solidFill>
                  <a:srgbClr val="000000"/>
                </a:solidFill>
                <a:latin typeface="Arial (Body)"/>
                <a:ea typeface="+mn-ea"/>
                <a:cs typeface="+mn-cs"/>
              </a:rPr>
              <a:t>In this case, if </a:t>
            </a:r>
            <a:r>
              <a:rPr lang="en-US" altLang="en-US" sz="2400" kern="1200" dirty="0" smtClean="0">
                <a:solidFill>
                  <a:srgbClr val="000000"/>
                </a:solidFill>
                <a:latin typeface="+mn-lt"/>
                <a:ea typeface="+mn-ea"/>
                <a:cs typeface="+mn-cs"/>
              </a:rPr>
              <a:t>grade</a:t>
            </a:r>
            <a:r>
              <a:rPr lang="en-US" altLang="en-US" sz="2400" kern="1200" dirty="0" smtClean="0">
                <a:solidFill>
                  <a:srgbClr val="000000"/>
                </a:solidFill>
                <a:latin typeface="Arial (Body)"/>
                <a:ea typeface="+mn-ea"/>
                <a:cs typeface="+mn-cs"/>
              </a:rPr>
              <a:t> is less than </a:t>
            </a:r>
            <a:r>
              <a:rPr lang="en-US" altLang="en-US" sz="2400" kern="1200" dirty="0" smtClean="0">
                <a:solidFill>
                  <a:srgbClr val="000000"/>
                </a:solidFill>
                <a:latin typeface="Consolas" panose="020B0609020204030204" pitchFamily="49" charset="0"/>
                <a:ea typeface="+mn-ea"/>
                <a:cs typeface="+mn-cs"/>
              </a:rPr>
              <a:t>60</a:t>
            </a:r>
            <a:r>
              <a:rPr lang="en-US" altLang="en-US" sz="2400" kern="1200" dirty="0" smtClean="0">
                <a:solidFill>
                  <a:srgbClr val="000000"/>
                </a:solidFill>
                <a:latin typeface="Arial (Body)"/>
                <a:ea typeface="+mn-ea"/>
                <a:cs typeface="+mn-cs"/>
              </a:rPr>
              <a:t>, the program executes both</a:t>
            </a:r>
            <a:r>
              <a:rPr lang="en-US" altLang="en-US" sz="2400" kern="1200" dirty="0" smtClean="0">
                <a:solidFill>
                  <a:srgbClr val="000000"/>
                </a:solidFill>
                <a:latin typeface="Consolas" panose="020B0609020204030204" pitchFamily="49" charset="0"/>
                <a:ea typeface="+mn-ea"/>
                <a:cs typeface="+mn-cs"/>
              </a:rPr>
              <a:t> puts </a:t>
            </a:r>
            <a:r>
              <a:rPr lang="en-US" altLang="en-US" sz="2400" kern="1200" dirty="0" smtClean="0">
                <a:solidFill>
                  <a:srgbClr val="000000"/>
                </a:solidFill>
                <a:latin typeface="Arial (Body)"/>
                <a:ea typeface="+mn-ea"/>
                <a:cs typeface="+mn-cs"/>
              </a:rPr>
              <a:t>statements in the body of the </a:t>
            </a:r>
            <a:r>
              <a:rPr lang="en-US" altLang="en-US" sz="2400" kern="1200" dirty="0" smtClean="0">
                <a:solidFill>
                  <a:srgbClr val="000000"/>
                </a:solidFill>
                <a:latin typeface="Consolas" panose="020B0609020204030204" pitchFamily="49" charset="0"/>
                <a:ea typeface="+mn-ea"/>
                <a:cs typeface="+mn-cs"/>
              </a:rPr>
              <a:t>else</a:t>
            </a:r>
            <a:r>
              <a:rPr lang="en-US" altLang="en-US" sz="2400" kern="1200" dirty="0" smtClean="0">
                <a:solidFill>
                  <a:srgbClr val="000000"/>
                </a:solidFill>
                <a:latin typeface="Arial (Body)"/>
                <a:ea typeface="+mn-ea"/>
                <a:cs typeface="+mn-cs"/>
              </a:rPr>
              <a:t> and prints</a:t>
            </a:r>
          </a:p>
          <a:p>
            <a:pPr marL="741600" lvl="2" indent="-284400">
              <a:buFontTx/>
              <a:buChar char="–"/>
            </a:pPr>
            <a:r>
              <a:rPr lang="en-US" altLang="en-US" sz="2400" kern="1200" dirty="0" smtClean="0">
                <a:solidFill>
                  <a:srgbClr val="000000"/>
                </a:solidFill>
                <a:latin typeface="Arial (Body)"/>
                <a:ea typeface="+mn-ea"/>
                <a:cs typeface="+mn-cs"/>
              </a:rPr>
              <a:t> </a:t>
            </a:r>
          </a:p>
        </p:txBody>
      </p:sp>
      <p:pic>
        <p:nvPicPr>
          <p:cNvPr id="6" name="Picture 5" descr="Code has 2 lines as follows. Line 1. Failed period. Line 2. You must take this course again period."/>
          <p:cNvPicPr>
            <a:picLocks noChangeAspect="1"/>
          </p:cNvPicPr>
          <p:nvPr/>
        </p:nvPicPr>
        <p:blipFill rotWithShape="1">
          <a:blip r:embed="rId2"/>
          <a:srcRect l="7065" t="13027" b="19462"/>
          <a:stretch/>
        </p:blipFill>
        <p:spPr>
          <a:xfrm>
            <a:off x="1250094" y="2965218"/>
            <a:ext cx="5105927" cy="577182"/>
          </a:xfrm>
          <a:prstGeom prst="rect">
            <a:avLst/>
          </a:prstGeom>
        </p:spPr>
      </p:pic>
      <p:sp>
        <p:nvSpPr>
          <p:cNvPr id="9" name="Content Placeholder 8"/>
          <p:cNvSpPr>
            <a:spLocks noGrp="1"/>
          </p:cNvSpPr>
          <p:nvPr>
            <p:ph sz="quarter" idx="16"/>
          </p:nvPr>
        </p:nvSpPr>
        <p:spPr>
          <a:xfrm>
            <a:off x="457198" y="3731668"/>
            <a:ext cx="8229600" cy="823278"/>
          </a:xfrm>
        </p:spPr>
        <p:txBody>
          <a:bodyPr/>
          <a:lstStyle/>
          <a:p>
            <a:pPr marL="255600" lvl="0" indent="-255600"/>
            <a:r>
              <a:rPr lang="en-US" altLang="en-US" sz="2400" kern="1200" dirty="0">
                <a:solidFill>
                  <a:srgbClr val="000000"/>
                </a:solidFill>
                <a:latin typeface="+mn-lt"/>
              </a:rPr>
              <a:t>The braces surrounding the two statements in the </a:t>
            </a:r>
            <a:r>
              <a:rPr lang="en-US" altLang="en-US" sz="2400" kern="1200" dirty="0">
                <a:solidFill>
                  <a:srgbClr val="000000"/>
                </a:solidFill>
                <a:latin typeface="Consolas" panose="020B0609020204030204" pitchFamily="49" charset="0"/>
                <a:cs typeface="Consolas" panose="020B0609020204030204" pitchFamily="49" charset="0"/>
              </a:rPr>
              <a:t>else</a:t>
            </a:r>
            <a:r>
              <a:rPr lang="en-US" altLang="en-US" sz="2400" kern="1200" dirty="0">
                <a:solidFill>
                  <a:srgbClr val="000000"/>
                </a:solidFill>
                <a:latin typeface="+mn-lt"/>
              </a:rPr>
              <a:t> are important. </a:t>
            </a:r>
            <a:r>
              <a:rPr lang="en-US" altLang="en-US" sz="2400" kern="1200" dirty="0">
                <a:solidFill>
                  <a:srgbClr val="000000"/>
                </a:solidFill>
                <a:latin typeface="+mn-lt"/>
                <a:cs typeface="Times New Roman" panose="02020603050405020304" pitchFamily="18" charset="0"/>
              </a:rPr>
              <a:t>Without them, the </a:t>
            </a:r>
            <a:r>
              <a:rPr lang="en-US" altLang="en-US" sz="2400" kern="1200" dirty="0" smtClean="0">
                <a:solidFill>
                  <a:srgbClr val="000000"/>
                </a:solidFill>
                <a:latin typeface="+mn-lt"/>
                <a:cs typeface="Times New Roman" panose="02020603050405020304" pitchFamily="18" charset="0"/>
              </a:rPr>
              <a:t>statement</a:t>
            </a:r>
            <a:endParaRPr lang="en-US" altLang="en-US" sz="2400" kern="1200" dirty="0">
              <a:solidFill>
                <a:srgbClr val="000000"/>
              </a:solidFill>
              <a:latin typeface="+mn-lt"/>
              <a:cs typeface="Times New Roman" panose="02020603050405020304" pitchFamily="18" charset="0"/>
            </a:endParaRPr>
          </a:p>
        </p:txBody>
      </p:sp>
      <p:pic>
        <p:nvPicPr>
          <p:cNvPr id="5" name="Picture 4" descr="The computer code reads as follows. puts left parenthesis double quote You must take this course again period double quote right parenthesis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60" y="4711252"/>
            <a:ext cx="6688077" cy="244686"/>
          </a:xfrm>
          <a:prstGeom prst="rect">
            <a:avLst/>
          </a:prstGeom>
        </p:spPr>
      </p:pic>
      <p:sp>
        <p:nvSpPr>
          <p:cNvPr id="4" name="Text Placeholder 3"/>
          <p:cNvSpPr>
            <a:spLocks noGrp="1"/>
          </p:cNvSpPr>
          <p:nvPr>
            <p:ph sz="quarter" idx="13"/>
          </p:nvPr>
        </p:nvSpPr>
        <p:spPr>
          <a:xfrm>
            <a:off x="457199" y="5090614"/>
            <a:ext cx="8229601" cy="1194071"/>
          </a:xfrm>
        </p:spPr>
        <p:txBody>
          <a:bodyPr/>
          <a:lstStyle/>
          <a:p>
            <a:pPr marL="255588" lvl="2" indent="-6350">
              <a:spcBef>
                <a:spcPts val="1500"/>
              </a:spcBef>
              <a:buNone/>
            </a:pPr>
            <a:r>
              <a:rPr lang="en-US" altLang="en-US" sz="2400" kern="1200" dirty="0">
                <a:solidFill>
                  <a:srgbClr val="000000"/>
                </a:solidFill>
                <a:latin typeface="Arial (Body)"/>
              </a:rPr>
              <a:t>would be outside the body of the</a:t>
            </a:r>
            <a:r>
              <a:rPr lang="en-US" altLang="en-US" sz="2400" kern="1200" dirty="0">
                <a:solidFill>
                  <a:srgbClr val="000000"/>
                </a:solidFill>
                <a:latin typeface="Consolas" panose="020B0609020204030204" pitchFamily="49" charset="0"/>
              </a:rPr>
              <a:t> else </a:t>
            </a:r>
            <a:r>
              <a:rPr lang="en-US" altLang="en-US" sz="2400" kern="1200" dirty="0">
                <a:solidFill>
                  <a:srgbClr val="000000"/>
                </a:solidFill>
                <a:latin typeface="Arial (Body)"/>
              </a:rPr>
              <a:t>part of the </a:t>
            </a:r>
            <a:r>
              <a:rPr lang="en-US" altLang="en-US" sz="2400" kern="1200" dirty="0">
                <a:solidFill>
                  <a:srgbClr val="000000"/>
                </a:solidFill>
                <a:latin typeface="Consolas" panose="020B0609020204030204" pitchFamily="49" charset="0"/>
              </a:rPr>
              <a:t>if</a:t>
            </a:r>
            <a:r>
              <a:rPr lang="en-US" altLang="en-US" sz="2400" kern="1200" dirty="0">
                <a:solidFill>
                  <a:srgbClr val="000000"/>
                </a:solidFill>
                <a:latin typeface="Arial (Body)"/>
              </a:rPr>
              <a:t> and would execute regardless of whether the grade was less than 60</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186079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11029" cy="1097279"/>
          </a:xfrm>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3.6 The </a:t>
            </a:r>
            <a:r>
              <a:rPr lang="en-US" kern="1200" dirty="0" smtClean="0">
                <a:solidFill>
                  <a:schemeClr val="tx2"/>
                </a:solidFill>
                <a:latin typeface="Consolas" panose="020B0609020204030204" pitchFamily="49" charset="0"/>
                <a:ea typeface="+mj-ea"/>
                <a:cs typeface="Times New Roman" panose="02020603050405020304" pitchFamily="18" charset="0"/>
              </a:rPr>
              <a:t>if</a:t>
            </a:r>
            <a:r>
              <a:rPr lang="en-US" kern="1200" dirty="0" smtClean="0">
                <a:solidFill>
                  <a:schemeClr val="tx2"/>
                </a:solidFill>
                <a:latin typeface="Times New Roman" panose="02020603050405020304" pitchFamily="18" charset="0"/>
                <a:ea typeface="+mj-ea"/>
                <a:cs typeface="Times New Roman" panose="02020603050405020304" pitchFamily="18" charset="0"/>
              </a:rPr>
              <a:t>…</a:t>
            </a:r>
            <a:r>
              <a:rPr lang="en-US" kern="1200" dirty="0" smtClean="0">
                <a:solidFill>
                  <a:schemeClr val="tx2"/>
                </a:solidFill>
                <a:latin typeface="Consolas" panose="020B0609020204030204" pitchFamily="49" charset="0"/>
                <a:ea typeface="+mj-ea"/>
                <a:cs typeface="Times New Roman" panose="02020603050405020304" pitchFamily="18" charset="0"/>
              </a:rPr>
              <a:t>else</a:t>
            </a:r>
            <a:r>
              <a:rPr lang="en-US" kern="1200" dirty="0" smtClean="0">
                <a:solidFill>
                  <a:schemeClr val="tx2"/>
                </a:solidFill>
                <a:latin typeface="Times New Roman" panose="02020603050405020304" pitchFamily="18" charset="0"/>
                <a:ea typeface="+mj-ea"/>
                <a:cs typeface="Times New Roman" panose="02020603050405020304" pitchFamily="18" charset="0"/>
              </a:rPr>
              <a:t> Selection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(14 of 14)</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755118"/>
          </a:xfrm>
        </p:spPr>
        <p:txBody>
          <a:bodyPr wrap="square" lIns="91425" tIns="91425" rIns="91425" bIns="91425">
            <a:spAutoFit/>
          </a:bodyPr>
          <a:lstStyle/>
          <a:p>
            <a:pPr lvl="0">
              <a:tabLst/>
              <a:defRPr/>
            </a:pPr>
            <a:r>
              <a:rPr lang="en-US" altLang="en-US" sz="2200" kern="1200" dirty="0">
                <a:solidFill>
                  <a:srgbClr val="000000"/>
                </a:solidFill>
                <a:latin typeface="Arial (Body)"/>
                <a:ea typeface="+mn-ea"/>
                <a:cs typeface="+mn-cs"/>
              </a:rPr>
              <a:t>A syntax error is caught by the compiler.</a:t>
            </a:r>
          </a:p>
          <a:p>
            <a:pPr lvl="0">
              <a:tabLst/>
              <a:defRPr/>
            </a:pPr>
            <a:r>
              <a:rPr lang="en-US" altLang="en-US" sz="2200" kern="1200" dirty="0">
                <a:solidFill>
                  <a:srgbClr val="000000"/>
                </a:solidFill>
                <a:latin typeface="Arial (Body)"/>
                <a:ea typeface="+mn-ea"/>
                <a:cs typeface="+mn-cs"/>
              </a:rPr>
              <a:t>A logic error has its effect at execution time.</a:t>
            </a:r>
          </a:p>
          <a:p>
            <a:pPr lvl="0">
              <a:tabLst/>
              <a:defRPr/>
            </a:pPr>
            <a:r>
              <a:rPr lang="en-US" altLang="en-US" sz="2200" kern="1200" dirty="0">
                <a:solidFill>
                  <a:srgbClr val="000000"/>
                </a:solidFill>
                <a:latin typeface="Arial (Body)"/>
                <a:ea typeface="+mn-ea"/>
                <a:cs typeface="+mn-cs"/>
              </a:rPr>
              <a:t>A fatal logic error causes a program to fail and terminate prematurely.</a:t>
            </a:r>
          </a:p>
          <a:p>
            <a:pPr lvl="0">
              <a:tabLst/>
              <a:defRPr/>
            </a:pPr>
            <a:r>
              <a:rPr lang="en-US" altLang="en-US" sz="2200" kern="1200" dirty="0">
                <a:solidFill>
                  <a:srgbClr val="000000"/>
                </a:solidFill>
                <a:latin typeface="Arial (Body)"/>
                <a:ea typeface="+mn-ea"/>
                <a:cs typeface="+mn-cs"/>
              </a:rPr>
              <a:t>A nonfatal logic error allows a program to continue executing but to produce incorrect results.</a:t>
            </a:r>
          </a:p>
          <a:p>
            <a:pPr lvl="0">
              <a:tabLst/>
              <a:defRPr/>
            </a:pPr>
            <a:r>
              <a:rPr lang="en-US" altLang="en-US" sz="2200" kern="1200" dirty="0">
                <a:solidFill>
                  <a:srgbClr val="000000"/>
                </a:solidFill>
                <a:latin typeface="Arial (Body)"/>
                <a:ea typeface="+mn-ea"/>
                <a:cs typeface="+mn-cs"/>
              </a:rPr>
              <a:t>Just as a compound statement can be placed anywhere a single statement can be placed, it’s also possible to have no statement at all, i.e., the empty statement</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741600" lvl="1" indent="-284400">
              <a:buFont typeface="Arial" panose="020B0604020202020204" pitchFamily="34" charset="0"/>
              <a:buChar char="–"/>
              <a:defRPr/>
            </a:pPr>
            <a:r>
              <a:rPr lang="en-US" altLang="en-US" sz="2200" kern="1200" dirty="0">
                <a:solidFill>
                  <a:srgbClr val="000000"/>
                </a:solidFill>
                <a:latin typeface="Arial (Body)"/>
                <a:ea typeface="+mn-ea"/>
                <a:cs typeface="+mn-cs"/>
              </a:rPr>
              <a:t>The empty statement is represented by placing a semicolon (;) where a statement would normally be.</a:t>
            </a:r>
          </a:p>
        </p:txBody>
      </p:sp>
    </p:spTree>
    <p:extLst>
      <p:ext uri="{BB962C8B-B14F-4D97-AF65-F5344CB8AC3E}">
        <p14:creationId xmlns:p14="http://schemas.microsoft.com/office/powerpoint/2010/main" val="19661775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3.1</a:t>
            </a:r>
          </a:p>
        </p:txBody>
      </p:sp>
      <p:sp>
        <p:nvSpPr>
          <p:cNvPr id="5" name="Text Placeholder 4"/>
          <p:cNvSpPr>
            <a:spLocks noGrp="1"/>
          </p:cNvSpPr>
          <p:nvPr>
            <p:ph sz="quarter" idx="13"/>
          </p:nvPr>
        </p:nvSpPr>
        <p:spPr>
          <a:xfrm>
            <a:off x="460375" y="1596366"/>
            <a:ext cx="8229600" cy="810328"/>
          </a:xfrm>
        </p:spPr>
        <p:txBody>
          <a:bodyPr/>
          <a:lstStyle/>
          <a:p>
            <a:pPr marL="0" indent="0">
              <a:buNone/>
            </a:pPr>
            <a:r>
              <a:rPr lang="en-US" sz="2400" dirty="0">
                <a:latin typeface="+mn-lt"/>
              </a:rPr>
              <a:t>Use expressions of the same type for the second and </a:t>
            </a:r>
            <a:r>
              <a:rPr lang="en-US" sz="2400" dirty="0" smtClean="0">
                <a:latin typeface="+mn-lt"/>
              </a:rPr>
              <a:t>third </a:t>
            </a:r>
            <a:r>
              <a:rPr lang="en-US" sz="2400" dirty="0"/>
              <a:t>operands of the conditional </a:t>
            </a:r>
            <a:r>
              <a:rPr lang="en-US" sz="2400" dirty="0" smtClean="0"/>
              <a:t>operator</a:t>
            </a:r>
            <a:endParaRPr lang="en-US" sz="2400" dirty="0"/>
          </a:p>
        </p:txBody>
      </p:sp>
      <p:graphicFrame>
        <p:nvGraphicFramePr>
          <p:cNvPr id="4" name="Object 3" descr="Left parenthesis question mark colon right parenthesis."/>
          <p:cNvGraphicFramePr>
            <a:graphicFrameLocks noChangeAspect="1"/>
          </p:cNvGraphicFramePr>
          <p:nvPr>
            <p:extLst>
              <p:ext uri="{D42A27DB-BD31-4B8C-83A1-F6EECF244321}">
                <p14:modId xmlns:p14="http://schemas.microsoft.com/office/powerpoint/2010/main" val="26424100"/>
              </p:ext>
            </p:extLst>
          </p:nvPr>
        </p:nvGraphicFramePr>
        <p:xfrm>
          <a:off x="5494219" y="2028071"/>
          <a:ext cx="487787" cy="443434"/>
        </p:xfrm>
        <a:graphic>
          <a:graphicData uri="http://schemas.openxmlformats.org/presentationml/2006/ole">
            <mc:AlternateContent xmlns:mc="http://schemas.openxmlformats.org/markup-compatibility/2006">
              <mc:Choice xmlns:v="urn:schemas-microsoft-com:vml" Requires="v">
                <p:oleObj spid="_x0000_s2278" name="Equation" r:id="rId3" imgW="279360" imgH="253800" progId="Equation.DSMT4">
                  <p:embed/>
                </p:oleObj>
              </mc:Choice>
              <mc:Fallback>
                <p:oleObj name="Equation" r:id="rId3" imgW="279360" imgH="253800" progId="Equation.DSMT4">
                  <p:embed/>
                  <p:pic>
                    <p:nvPicPr>
                      <p:cNvPr id="0" name=""/>
                      <p:cNvPicPr/>
                      <p:nvPr/>
                    </p:nvPicPr>
                    <p:blipFill>
                      <a:blip r:embed="rId4"/>
                      <a:stretch>
                        <a:fillRect/>
                      </a:stretch>
                    </p:blipFill>
                    <p:spPr>
                      <a:xfrm>
                        <a:off x="5494219" y="2028071"/>
                        <a:ext cx="487787" cy="443434"/>
                      </a:xfrm>
                      <a:prstGeom prst="rect">
                        <a:avLst/>
                      </a:prstGeom>
                    </p:spPr>
                  </p:pic>
                </p:oleObj>
              </mc:Fallback>
            </mc:AlternateContent>
          </a:graphicData>
        </a:graphic>
      </p:graphicFrame>
      <p:sp>
        <p:nvSpPr>
          <p:cNvPr id="8" name="Content Placeholder 7"/>
          <p:cNvSpPr>
            <a:spLocks noGrp="1"/>
          </p:cNvSpPr>
          <p:nvPr>
            <p:ph sz="quarter" idx="16"/>
          </p:nvPr>
        </p:nvSpPr>
        <p:spPr>
          <a:xfrm>
            <a:off x="5952897" y="1957432"/>
            <a:ext cx="2169886" cy="449262"/>
          </a:xfrm>
        </p:spPr>
        <p:txBody>
          <a:bodyPr/>
          <a:lstStyle/>
          <a:p>
            <a:pPr marL="0" indent="0">
              <a:buNone/>
            </a:pPr>
            <a:r>
              <a:rPr lang="en-US" sz="2400" dirty="0" smtClean="0">
                <a:latin typeface="+mn-lt"/>
              </a:rPr>
              <a:t>to avoid subtle</a:t>
            </a:r>
            <a:endParaRPr lang="en-IN" sz="2400" dirty="0">
              <a:latin typeface="+mn-lt"/>
            </a:endParaRPr>
          </a:p>
        </p:txBody>
      </p:sp>
      <p:sp>
        <p:nvSpPr>
          <p:cNvPr id="2" name="Content Placeholder 1"/>
          <p:cNvSpPr>
            <a:spLocks noGrp="1"/>
          </p:cNvSpPr>
          <p:nvPr>
            <p:ph sz="quarter" idx="14"/>
          </p:nvPr>
        </p:nvSpPr>
        <p:spPr>
          <a:xfrm>
            <a:off x="460375" y="2342170"/>
            <a:ext cx="1281340" cy="436950"/>
          </a:xfrm>
        </p:spPr>
        <p:txBody>
          <a:bodyPr/>
          <a:lstStyle/>
          <a:p>
            <a:pPr marL="0" indent="0">
              <a:buNone/>
            </a:pPr>
            <a:r>
              <a:rPr lang="en-US" sz="2400" dirty="0" smtClean="0">
                <a:latin typeface="+mn-lt"/>
              </a:rPr>
              <a:t>errors.</a:t>
            </a:r>
            <a:endParaRPr lang="en-IN" sz="2400" dirty="0">
              <a:latin typeface="+mn-lt"/>
            </a:endParaRPr>
          </a:p>
        </p:txBody>
      </p:sp>
    </p:spTree>
    <p:extLst>
      <p:ext uri="{BB962C8B-B14F-4D97-AF65-F5344CB8AC3E}">
        <p14:creationId xmlns:p14="http://schemas.microsoft.com/office/powerpoint/2010/main" val="627614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3.1</a:t>
            </a:r>
          </a:p>
        </p:txBody>
      </p:sp>
      <p:sp>
        <p:nvSpPr>
          <p:cNvPr id="5" name="Text Placeholder 4"/>
          <p:cNvSpPr>
            <a:spLocks noGrp="1"/>
          </p:cNvSpPr>
          <p:nvPr>
            <p:ph type="body" idx="1"/>
          </p:nvPr>
        </p:nvSpPr>
        <p:spPr/>
        <p:txBody>
          <a:bodyPr/>
          <a:lstStyle/>
          <a:p>
            <a:pPr marL="0" indent="0">
              <a:buNone/>
            </a:pPr>
            <a:r>
              <a:rPr lang="en-US" sz="2400" dirty="0">
                <a:latin typeface="+mn-lt"/>
              </a:rPr>
              <a:t>A compound statement can be placed anywhere in a program that a single statement </a:t>
            </a:r>
            <a:r>
              <a:rPr lang="en-US" sz="2400" dirty="0" smtClean="0">
                <a:latin typeface="+mn-lt"/>
              </a:rPr>
              <a:t>can be </a:t>
            </a:r>
            <a:r>
              <a:rPr lang="en-US" sz="2400" dirty="0">
                <a:latin typeface="+mn-lt"/>
              </a:rPr>
              <a:t>placed.</a:t>
            </a:r>
          </a:p>
        </p:txBody>
      </p:sp>
    </p:spTree>
    <p:extLst>
      <p:ext uri="{BB962C8B-B14F-4D97-AF65-F5344CB8AC3E}">
        <p14:creationId xmlns:p14="http://schemas.microsoft.com/office/powerpoint/2010/main" val="3692356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3.1 Introduction</a:t>
            </a:r>
            <a:endParaRPr lang="en-US" alt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Before writing a program to solve a particular problem, we must have a thorough understanding of the problem and a carefully planned solution approach.</a:t>
            </a:r>
          </a:p>
          <a:p>
            <a:pPr lvl="0">
              <a:tabLst/>
            </a:pPr>
            <a:r>
              <a:rPr lang="en-US" altLang="en-US" sz="2400" kern="1200" dirty="0">
                <a:solidFill>
                  <a:srgbClr val="000000"/>
                </a:solidFill>
                <a:latin typeface="Arial (Body)"/>
                <a:ea typeface="+mn-ea"/>
                <a:cs typeface="+mn-cs"/>
              </a:rPr>
              <a:t>The next two chapters discuss techniques that facilitate the development of structured computer programs.</a:t>
            </a:r>
          </a:p>
        </p:txBody>
      </p:sp>
    </p:spTree>
    <p:extLst>
      <p:ext uri="{BB962C8B-B14F-4D97-AF65-F5344CB8AC3E}">
        <p14:creationId xmlns:p14="http://schemas.microsoft.com/office/powerpoint/2010/main" val="3215668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3.2</a:t>
            </a:r>
          </a:p>
        </p:txBody>
      </p:sp>
      <p:sp>
        <p:nvSpPr>
          <p:cNvPr id="5" name="Text Placeholder 4"/>
          <p:cNvSpPr>
            <a:spLocks noGrp="1"/>
          </p:cNvSpPr>
          <p:nvPr>
            <p:ph type="body" idx="1"/>
          </p:nvPr>
        </p:nvSpPr>
        <p:spPr/>
        <p:txBody>
          <a:bodyPr/>
          <a:lstStyle/>
          <a:p>
            <a:pPr marL="0" indent="0">
              <a:buNone/>
            </a:pPr>
            <a:r>
              <a:rPr lang="en-US" sz="2400" dirty="0">
                <a:latin typeface="+mn-lt"/>
              </a:rPr>
              <a:t>Always include your control statements’ bodies in braces ({ and }), even if those </a:t>
            </a:r>
            <a:r>
              <a:rPr lang="en-US" sz="2400" dirty="0" smtClean="0">
                <a:latin typeface="+mn-lt"/>
              </a:rPr>
              <a:t>bodies contain </a:t>
            </a:r>
            <a:r>
              <a:rPr lang="en-US" sz="2400" dirty="0">
                <a:latin typeface="+mn-lt"/>
              </a:rPr>
              <a:t>only a single statement. This solves the </a:t>
            </a:r>
            <a:r>
              <a:rPr lang="en-US" sz="2400" dirty="0" smtClean="0">
                <a:latin typeface="+mn-lt"/>
              </a:rPr>
              <a:t>“</a:t>
            </a:r>
            <a:r>
              <a:rPr lang="en-US" sz="2400" dirty="0" smtClean="0">
                <a:latin typeface="Consolas" panose="020B0609020204030204" pitchFamily="49" charset="0"/>
              </a:rPr>
              <a:t>dangling</a:t>
            </a:r>
            <a:r>
              <a:rPr lang="en-US" sz="2400" dirty="0" smtClean="0">
                <a:latin typeface="+mn-lt"/>
              </a:rPr>
              <a:t>-</a:t>
            </a:r>
            <a:r>
              <a:rPr lang="en-US" sz="2400" dirty="0" smtClean="0">
                <a:latin typeface="Consolas" panose="020B0609020204030204" pitchFamily="49" charset="0"/>
                <a:cs typeface="Consolas" panose="020B0609020204030204" pitchFamily="49" charset="0"/>
              </a:rPr>
              <a:t>else</a:t>
            </a:r>
            <a:r>
              <a:rPr lang="en-US" sz="2400" dirty="0" smtClean="0">
                <a:latin typeface="+mn-lt"/>
              </a:rPr>
              <a:t>” </a:t>
            </a:r>
            <a:r>
              <a:rPr lang="en-US" sz="2400" dirty="0">
                <a:latin typeface="+mn-lt"/>
              </a:rPr>
              <a:t>problem, which we </a:t>
            </a:r>
            <a:r>
              <a:rPr lang="en-US" sz="2400" dirty="0" smtClean="0">
                <a:latin typeface="+mn-lt"/>
              </a:rPr>
              <a:t>discuss in </a:t>
            </a:r>
            <a:r>
              <a:rPr lang="en-US" sz="2400" dirty="0">
                <a:latin typeface="+mn-lt"/>
              </a:rPr>
              <a:t>Exercises </a:t>
            </a:r>
            <a:r>
              <a:rPr lang="en-US" sz="2400" dirty="0">
                <a:latin typeface="Consolas" panose="020B0609020204030204" pitchFamily="49" charset="0"/>
                <a:cs typeface="Consolas" panose="020B0609020204030204" pitchFamily="49" charset="0"/>
              </a:rPr>
              <a:t>3.30–3.31</a:t>
            </a:r>
            <a:r>
              <a:rPr lang="en-US" sz="2400" dirty="0">
                <a:latin typeface="+mn-lt"/>
              </a:rPr>
              <a:t>.</a:t>
            </a:r>
          </a:p>
        </p:txBody>
      </p:sp>
    </p:spTree>
    <p:extLst>
      <p:ext uri="{BB962C8B-B14F-4D97-AF65-F5344CB8AC3E}">
        <p14:creationId xmlns:p14="http://schemas.microsoft.com/office/powerpoint/2010/main" val="31348496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3.1</a:t>
            </a:r>
          </a:p>
        </p:txBody>
      </p:sp>
      <p:sp>
        <p:nvSpPr>
          <p:cNvPr id="5" name="Text Placeholder 4"/>
          <p:cNvSpPr>
            <a:spLocks noGrp="1"/>
          </p:cNvSpPr>
          <p:nvPr>
            <p:ph type="body" idx="1"/>
          </p:nvPr>
        </p:nvSpPr>
        <p:spPr/>
        <p:txBody>
          <a:bodyPr/>
          <a:lstStyle/>
          <a:p>
            <a:pPr marL="0" indent="0">
              <a:buNone/>
            </a:pPr>
            <a:r>
              <a:rPr lang="en-US" sz="2400" dirty="0">
                <a:latin typeface="+mn-lt"/>
              </a:rPr>
              <a:t>Placing a semicolon after the condition in an </a:t>
            </a:r>
            <a:r>
              <a:rPr lang="en-US" sz="2400" dirty="0">
                <a:latin typeface="Consolas" panose="020B0609020204030204" pitchFamily="49" charset="0"/>
                <a:cs typeface="Consolas" panose="020B0609020204030204" pitchFamily="49" charset="0"/>
              </a:rPr>
              <a:t>if</a:t>
            </a:r>
            <a:r>
              <a:rPr lang="en-US" sz="2400" dirty="0">
                <a:latin typeface="+mn-lt"/>
              </a:rPr>
              <a:t> statement as in </a:t>
            </a:r>
            <a:r>
              <a:rPr lang="en-US" sz="2400" dirty="0">
                <a:latin typeface="Consolas" panose="020B0609020204030204" pitchFamily="49" charset="0"/>
                <a:cs typeface="Consolas" panose="020B0609020204030204" pitchFamily="49" charset="0"/>
              </a:rPr>
              <a:t>if</a:t>
            </a:r>
            <a:r>
              <a:rPr lang="en-US" sz="2400" dirty="0">
                <a:latin typeface="Consolas" panose="020B0609020204030204" pitchFamily="49" charset="0"/>
              </a:rPr>
              <a:t> ( grade &gt;= 60 )</a:t>
            </a:r>
            <a:r>
              <a:rPr lang="en-US" sz="2400" dirty="0">
                <a:latin typeface="+mn-lt"/>
              </a:rPr>
              <a:t>; </a:t>
            </a:r>
            <a:r>
              <a:rPr lang="en-US" sz="2400" dirty="0" smtClean="0">
                <a:latin typeface="+mn-lt"/>
              </a:rPr>
              <a:t>leads to </a:t>
            </a:r>
            <a:r>
              <a:rPr lang="en-US" sz="2400" dirty="0">
                <a:latin typeface="+mn-lt"/>
              </a:rPr>
              <a:t>a logic error in single-selection </a:t>
            </a:r>
            <a:r>
              <a:rPr lang="en-US" sz="2400" dirty="0">
                <a:latin typeface="Consolas" panose="020B0609020204030204" pitchFamily="49" charset="0"/>
                <a:cs typeface="Consolas" panose="020B0609020204030204" pitchFamily="49" charset="0"/>
              </a:rPr>
              <a:t>if</a:t>
            </a:r>
            <a:r>
              <a:rPr lang="en-US" sz="2400" dirty="0">
                <a:latin typeface="+mn-lt"/>
              </a:rPr>
              <a:t> statements and a syntax error in double-selection </a:t>
            </a:r>
            <a:r>
              <a:rPr lang="en-US" sz="2400" dirty="0" smtClean="0">
                <a:latin typeface="Consolas" panose="020B0609020204030204" pitchFamily="49" charset="0"/>
                <a:cs typeface="Consolas" panose="020B0609020204030204" pitchFamily="49" charset="0"/>
              </a:rPr>
              <a:t>if</a:t>
            </a:r>
            <a:r>
              <a:rPr lang="en-US" sz="2400" dirty="0" smtClean="0">
                <a:latin typeface="+mn-lt"/>
              </a:rPr>
              <a:t> statements</a:t>
            </a:r>
            <a:r>
              <a:rPr lang="en-US" sz="2400" dirty="0">
                <a:latin typeface="+mn-lt"/>
              </a:rPr>
              <a:t>.</a:t>
            </a:r>
          </a:p>
        </p:txBody>
      </p:sp>
    </p:spTree>
    <p:extLst>
      <p:ext uri="{BB962C8B-B14F-4D97-AF65-F5344CB8AC3E}">
        <p14:creationId xmlns:p14="http://schemas.microsoft.com/office/powerpoint/2010/main" val="3427591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3.3</a:t>
            </a:r>
          </a:p>
        </p:txBody>
      </p:sp>
      <p:sp>
        <p:nvSpPr>
          <p:cNvPr id="5" name="Text Placeholder 4"/>
          <p:cNvSpPr>
            <a:spLocks noGrp="1"/>
          </p:cNvSpPr>
          <p:nvPr>
            <p:ph type="body" idx="1"/>
          </p:nvPr>
        </p:nvSpPr>
        <p:spPr/>
        <p:txBody>
          <a:bodyPr/>
          <a:lstStyle/>
          <a:p>
            <a:pPr marL="0" indent="0">
              <a:buNone/>
            </a:pPr>
            <a:r>
              <a:rPr lang="en-US" sz="2400" dirty="0">
                <a:latin typeface="+mn-lt"/>
              </a:rPr>
              <a:t>Typing the beginning and ending braces of compound statements before typing the </a:t>
            </a:r>
            <a:r>
              <a:rPr lang="en-US" sz="2400" dirty="0" smtClean="0">
                <a:latin typeface="+mn-lt"/>
              </a:rPr>
              <a:t>individual statements </a:t>
            </a:r>
            <a:r>
              <a:rPr lang="en-US" sz="2400" dirty="0">
                <a:latin typeface="+mn-lt"/>
              </a:rPr>
              <a:t>within the braces helps avoid omitting one or both of the braces, </a:t>
            </a:r>
            <a:r>
              <a:rPr lang="en-US" sz="2400" dirty="0" smtClean="0">
                <a:latin typeface="+mn-lt"/>
              </a:rPr>
              <a:t>preventing syntax </a:t>
            </a:r>
            <a:r>
              <a:rPr lang="en-US" sz="2400" dirty="0">
                <a:latin typeface="+mn-lt"/>
              </a:rPr>
              <a:t>errors and logic errors (where both braces are indeed required).</a:t>
            </a:r>
          </a:p>
        </p:txBody>
      </p:sp>
    </p:spTree>
    <p:extLst>
      <p:ext uri="{BB962C8B-B14F-4D97-AF65-F5344CB8AC3E}">
        <p14:creationId xmlns:p14="http://schemas.microsoft.com/office/powerpoint/2010/main" val="4109993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pP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3.7 </a:t>
            </a:r>
            <a:r>
              <a:rPr lang="en-US" altLang="en-US" kern="1200" dirty="0">
                <a:solidFill>
                  <a:schemeClr val="tx2"/>
                </a:solidFill>
                <a:latin typeface="Times New Roman" panose="02020603050405020304" pitchFamily="18" charset="0"/>
                <a:ea typeface="+mj-ea"/>
                <a:cs typeface="Times New Roman" panose="02020603050405020304" pitchFamily="18" charset="0"/>
              </a:rPr>
              <a:t>The </a:t>
            </a:r>
            <a:r>
              <a:rPr lang="en-US" altLang="en-US" kern="1200" dirty="0">
                <a:solidFill>
                  <a:schemeClr val="tx2"/>
                </a:solidFill>
                <a:latin typeface="Consolas" panose="020B0609020204030204" pitchFamily="49" charset="0"/>
                <a:ea typeface="+mj-ea"/>
                <a:cs typeface="Times New Roman" panose="02020603050405020304" pitchFamily="18" charset="0"/>
              </a:rPr>
              <a:t>w</a:t>
            </a:r>
            <a:r>
              <a:rPr lang="en-US" altLang="en-US" kern="1200" dirty="0" smtClean="0">
                <a:solidFill>
                  <a:schemeClr val="tx2"/>
                </a:solidFill>
                <a:latin typeface="Consolas" panose="020B0609020204030204" pitchFamily="49" charset="0"/>
                <a:ea typeface="+mj-ea"/>
                <a:cs typeface="Times New Roman" panose="02020603050405020304" pitchFamily="18" charset="0"/>
              </a:rPr>
              <a:t>hile</a:t>
            </a: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 </a:t>
            </a:r>
            <a:r>
              <a:rPr lang="en-US" altLang="en-US" kern="1200" dirty="0">
                <a:solidFill>
                  <a:schemeClr val="tx2"/>
                </a:solidFill>
                <a:latin typeface="Times New Roman" panose="02020603050405020304" pitchFamily="18" charset="0"/>
                <a:ea typeface="+mj-ea"/>
                <a:cs typeface="Times New Roman" panose="02020603050405020304" pitchFamily="18" charset="0"/>
              </a:rPr>
              <a:t>Iteration </a:t>
            </a:r>
            <a:r>
              <a:rPr lang="en-US" altLang="en-US" kern="1200" dirty="0" smtClean="0">
                <a:solidFill>
                  <a:schemeClr val="tx2"/>
                </a:solidFill>
                <a:latin typeface="Times New Roman" panose="02020603050405020304" pitchFamily="18" charset="0"/>
                <a:ea typeface="+mj-ea"/>
                <a:cs typeface="Times New Roman" panose="02020603050405020304" pitchFamily="18" charset="0"/>
              </a:rPr>
              <a:t>Statement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 of 5)</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2300600"/>
          </a:xfrm>
        </p:spPr>
        <p:txBody>
          <a:bodyPr wrap="square" lIns="91425" tIns="91425" rIns="91425" bIns="91425">
            <a:spAutoFit/>
          </a:bodyPr>
          <a:lstStyle/>
          <a:p>
            <a:pPr lvl="0" indent="-255600">
              <a:spcBef>
                <a:spcPts val="1000"/>
              </a:spcBef>
              <a:tabLst/>
              <a:defRPr/>
            </a:pPr>
            <a:r>
              <a:rPr lang="en-US" sz="2000" kern="1200" dirty="0">
                <a:solidFill>
                  <a:srgbClr val="000000"/>
                </a:solidFill>
                <a:latin typeface="+mn-lt"/>
                <a:ea typeface="+mn-ea"/>
                <a:cs typeface="+mn-cs"/>
              </a:rPr>
              <a:t>An iteration </a:t>
            </a:r>
            <a:r>
              <a:rPr lang="en-US" sz="2000" b="1" kern="1200" dirty="0">
                <a:solidFill>
                  <a:srgbClr val="000000"/>
                </a:solidFill>
                <a:latin typeface="+mn-lt"/>
                <a:ea typeface="+mn-ea"/>
                <a:cs typeface="+mn-cs"/>
              </a:rPr>
              <a:t>statement</a:t>
            </a:r>
            <a:r>
              <a:rPr lang="en-US" sz="2000" kern="1200" dirty="0">
                <a:solidFill>
                  <a:srgbClr val="000000"/>
                </a:solidFill>
                <a:latin typeface="+mn-lt"/>
                <a:ea typeface="+mn-ea"/>
                <a:cs typeface="+mn-cs"/>
              </a:rPr>
              <a:t> (also called an </a:t>
            </a:r>
            <a:r>
              <a:rPr lang="en-US" sz="2000" b="1" kern="1200" dirty="0">
                <a:solidFill>
                  <a:srgbClr val="000000"/>
                </a:solidFill>
                <a:latin typeface="+mn-lt"/>
                <a:ea typeface="+mn-ea"/>
                <a:cs typeface="+mn-cs"/>
              </a:rPr>
              <a:t>iteration statement</a:t>
            </a:r>
            <a:r>
              <a:rPr lang="en-US" sz="2000" kern="1200" dirty="0">
                <a:solidFill>
                  <a:srgbClr val="000000"/>
                </a:solidFill>
                <a:latin typeface="+mn-lt"/>
                <a:ea typeface="+mn-ea"/>
                <a:cs typeface="+mn-cs"/>
              </a:rPr>
              <a:t>) allows you to specify that an action is to be repeated while some condition remains true.</a:t>
            </a:r>
          </a:p>
          <a:p>
            <a:pPr lvl="0" indent="-255600">
              <a:spcBef>
                <a:spcPts val="1000"/>
              </a:spcBef>
              <a:tabLst/>
              <a:defRPr/>
            </a:pPr>
            <a:r>
              <a:rPr lang="en-US" sz="2000" kern="1200" dirty="0">
                <a:solidFill>
                  <a:srgbClr val="000000"/>
                </a:solidFill>
                <a:latin typeface="+mn-lt"/>
                <a:ea typeface="+mn-ea"/>
                <a:cs typeface="+mn-cs"/>
              </a:rPr>
              <a:t>The pseudocode statement</a:t>
            </a:r>
          </a:p>
          <a:p>
            <a:pPr marL="741600" lvl="1" indent="-284400">
              <a:buFont typeface="Arial" panose="020B0604020202020204" pitchFamily="34" charset="0"/>
              <a:buChar char="–"/>
              <a:defRPr/>
            </a:pPr>
            <a:r>
              <a:rPr lang="en-US" sz="2000" b="1" dirty="0">
                <a:solidFill>
                  <a:srgbClr val="000000"/>
                </a:solidFill>
                <a:latin typeface="+mn-lt"/>
              </a:rPr>
              <a:t>While there are more items on my shopping </a:t>
            </a:r>
            <a:r>
              <a:rPr lang="en-US" sz="2000" b="1" dirty="0" smtClean="0">
                <a:solidFill>
                  <a:srgbClr val="000000"/>
                </a:solidFill>
                <a:latin typeface="+mn-lt"/>
              </a:rPr>
              <a:t>list Purchase </a:t>
            </a:r>
            <a:r>
              <a:rPr lang="en-US" sz="2000" b="1" dirty="0">
                <a:solidFill>
                  <a:srgbClr val="000000"/>
                </a:solidFill>
                <a:latin typeface="+mn-lt"/>
              </a:rPr>
              <a:t>next item and cross it off my </a:t>
            </a:r>
            <a:r>
              <a:rPr lang="en-US" sz="2000" b="1" dirty="0" smtClean="0">
                <a:solidFill>
                  <a:srgbClr val="000000"/>
                </a:solidFill>
                <a:latin typeface="+mn-lt"/>
              </a:rPr>
              <a:t>list</a:t>
            </a:r>
            <a:endParaRPr lang="en-US" sz="2000" b="1" kern="1200" dirty="0" smtClean="0">
              <a:solidFill>
                <a:srgbClr val="000000"/>
              </a:solidFill>
              <a:latin typeface="+mn-lt"/>
              <a:ea typeface="+mn-ea"/>
              <a:cs typeface="+mn-cs"/>
            </a:endParaRPr>
          </a:p>
        </p:txBody>
      </p:sp>
      <p:sp>
        <p:nvSpPr>
          <p:cNvPr id="4" name="Content Placeholder 3"/>
          <p:cNvSpPr>
            <a:spLocks noGrp="1"/>
          </p:cNvSpPr>
          <p:nvPr>
            <p:ph idx="13"/>
          </p:nvPr>
        </p:nvSpPr>
        <p:spPr>
          <a:xfrm>
            <a:off x="457200" y="3766781"/>
            <a:ext cx="8229600" cy="2579427"/>
          </a:xfrm>
        </p:spPr>
        <p:txBody>
          <a:bodyPr/>
          <a:lstStyle/>
          <a:p>
            <a:pPr marL="255600" lvl="1" indent="0">
              <a:spcBef>
                <a:spcPts val="1500"/>
              </a:spcBef>
              <a:buNone/>
              <a:defRPr/>
            </a:pPr>
            <a:r>
              <a:rPr lang="en-US" sz="2000" kern="1200" dirty="0">
                <a:solidFill>
                  <a:srgbClr val="000000"/>
                </a:solidFill>
                <a:latin typeface="Arial (Body)"/>
              </a:rPr>
              <a:t>describes the iteration that occurs during a shopping trip.</a:t>
            </a:r>
          </a:p>
          <a:p>
            <a:pPr lvl="0" indent="-255600">
              <a:spcBef>
                <a:spcPts val="1000"/>
              </a:spcBef>
              <a:tabLst/>
              <a:defRPr/>
            </a:pPr>
            <a:r>
              <a:rPr lang="en-US" sz="2000" kern="1200" dirty="0">
                <a:solidFill>
                  <a:srgbClr val="000000"/>
                </a:solidFill>
                <a:latin typeface="Arial (Body)"/>
              </a:rPr>
              <a:t>The condition, “there are more items on my shopping list” may be true or false.</a:t>
            </a:r>
          </a:p>
          <a:p>
            <a:pPr lvl="0" indent="-255600">
              <a:spcBef>
                <a:spcPts val="1000"/>
              </a:spcBef>
              <a:tabLst/>
              <a:defRPr/>
            </a:pPr>
            <a:r>
              <a:rPr lang="en-US" sz="2000" kern="1200" dirty="0">
                <a:solidFill>
                  <a:srgbClr val="000000"/>
                </a:solidFill>
                <a:latin typeface="Arial (Body)"/>
              </a:rPr>
              <a:t>If it’s true, then the action, “Purchase next item and cross it off my list” is performed.</a:t>
            </a:r>
          </a:p>
          <a:p>
            <a:pPr lvl="0" indent="-255600">
              <a:spcBef>
                <a:spcPts val="1000"/>
              </a:spcBef>
              <a:tabLst/>
              <a:defRPr/>
            </a:pPr>
            <a:r>
              <a:rPr lang="en-US" sz="2000" kern="1200" dirty="0">
                <a:solidFill>
                  <a:srgbClr val="000000"/>
                </a:solidFill>
                <a:latin typeface="Arial (Body)"/>
              </a:rPr>
              <a:t>This action will be performed repeatedly while the condition remains true</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948875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altLang="en-US" kern="1200" dirty="0" smtClean="0">
                <a:solidFill>
                  <a:schemeClr val="tx2"/>
                </a:solidFill>
                <a:latin typeface="Times New Roman" panose="02020603050405020304" pitchFamily="18" charset="0"/>
                <a:cs typeface="Times New Roman" panose="02020603050405020304" pitchFamily="18" charset="0"/>
              </a:rPr>
              <a:t>3.7 The </a:t>
            </a:r>
            <a:r>
              <a:rPr lang="en-US" altLang="en-US" kern="1200" dirty="0">
                <a:solidFill>
                  <a:schemeClr val="tx2"/>
                </a:solidFill>
                <a:latin typeface="Consolas" panose="020B0609020204030204" pitchFamily="49" charset="0"/>
                <a:cs typeface="Times New Roman" panose="02020603050405020304" pitchFamily="18" charset="0"/>
              </a:rPr>
              <a:t>while</a:t>
            </a:r>
            <a:r>
              <a:rPr lang="en-US" altLang="en-US" kern="1200" dirty="0">
                <a:solidFill>
                  <a:schemeClr val="tx2"/>
                </a:solidFill>
                <a:latin typeface="Times New Roman" panose="02020603050405020304" pitchFamily="18" charset="0"/>
                <a:cs typeface="Times New Roman" panose="02020603050405020304" pitchFamily="18" charset="0"/>
              </a:rPr>
              <a:t> Iteration Statement</a:t>
            </a:r>
            <a:r>
              <a:rPr lang="en-US" altLang="en-US" kern="1200" dirty="0" smtClean="0">
                <a:solidFill>
                  <a:schemeClr val="tx2"/>
                </a:solidFill>
                <a:latin typeface="Times New Roman" panose="02020603050405020304" pitchFamily="18" charset="0"/>
                <a:cs typeface="Times New Roman" panose="02020603050405020304" pitchFamily="18" charset="0"/>
              </a:rPr>
              <a: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(2 of 5)</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statement(s) contained in the </a:t>
            </a:r>
            <a:r>
              <a:rPr lang="en-US" altLang="en-US" sz="2400" b="1" kern="1200" dirty="0">
                <a:solidFill>
                  <a:srgbClr val="000000"/>
                </a:solidFill>
                <a:latin typeface="Arial (Body)"/>
                <a:ea typeface="+mn-ea"/>
                <a:cs typeface="+mn-cs"/>
              </a:rPr>
              <a:t>while </a:t>
            </a:r>
            <a:r>
              <a:rPr lang="en-US" altLang="en-US" sz="2400" kern="1200" dirty="0">
                <a:solidFill>
                  <a:srgbClr val="000000"/>
                </a:solidFill>
                <a:latin typeface="Arial (Body)"/>
                <a:ea typeface="+mn-ea"/>
                <a:cs typeface="+mn-cs"/>
              </a:rPr>
              <a:t>iteration statement constitute the body of the while.</a:t>
            </a:r>
          </a:p>
          <a:p>
            <a:pPr lvl="0">
              <a:tabLst/>
              <a:defRP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while </a:t>
            </a:r>
            <a:r>
              <a:rPr lang="en-US" altLang="en-US" sz="2400" kern="1200" dirty="0">
                <a:solidFill>
                  <a:srgbClr val="000000"/>
                </a:solidFill>
                <a:latin typeface="Arial (Body)"/>
                <a:ea typeface="+mn-ea"/>
                <a:cs typeface="+mn-cs"/>
              </a:rPr>
              <a:t>statement body may be a single statement or a compound statement</a:t>
            </a:r>
            <a:r>
              <a:rPr lang="en-US" altLang="en-US" sz="2400" b="1" kern="1200" dirty="0" smtClean="0">
                <a:solidFill>
                  <a:srgbClr val="000000"/>
                </a:solidFill>
                <a:latin typeface="Arial (Body)"/>
                <a:ea typeface="+mn-ea"/>
                <a:cs typeface="+mn-cs"/>
              </a:rPr>
              <a:t>.</a:t>
            </a:r>
            <a:endParaRPr lang="en-US" altLang="en-US" sz="2400" b="1" kern="1200" dirty="0">
              <a:solidFill>
                <a:srgbClr val="000000"/>
              </a:solidFill>
              <a:latin typeface="Arial (Body)"/>
              <a:ea typeface="+mn-ea"/>
              <a:cs typeface="+mn-cs"/>
            </a:endParaRPr>
          </a:p>
          <a:p>
            <a:pPr lvl="0">
              <a:tabLst/>
              <a:defRPr/>
            </a:pPr>
            <a:r>
              <a:rPr lang="en-US" altLang="en-US" sz="2400" kern="1200" dirty="0">
                <a:solidFill>
                  <a:srgbClr val="000000"/>
                </a:solidFill>
                <a:latin typeface="Arial (Body)"/>
                <a:ea typeface="+mn-ea"/>
                <a:cs typeface="+mn-cs"/>
              </a:rPr>
              <a:t>Eventually, the condition will become false (when the last item on the shopping list has been purchased and crossed off the list).</a:t>
            </a:r>
          </a:p>
          <a:p>
            <a:pPr lvl="0">
              <a:tabLst/>
              <a:defRPr/>
            </a:pPr>
            <a:r>
              <a:rPr lang="en-US" altLang="en-US" sz="2400" kern="1200" dirty="0">
                <a:solidFill>
                  <a:srgbClr val="000000"/>
                </a:solidFill>
                <a:latin typeface="Arial (Body)"/>
                <a:ea typeface="+mn-ea"/>
                <a:cs typeface="+mn-cs"/>
              </a:rPr>
              <a:t>At this point, the iteration terminates, and the first pseudocode statement </a:t>
            </a:r>
            <a:r>
              <a:rPr lang="en-US" altLang="en-US" sz="2400" b="1" kern="1200" dirty="0">
                <a:solidFill>
                  <a:srgbClr val="000000"/>
                </a:solidFill>
                <a:latin typeface="Arial (Body)"/>
                <a:ea typeface="+mn-ea"/>
                <a:cs typeface="+mn-cs"/>
              </a:rPr>
              <a:t>after</a:t>
            </a:r>
            <a:r>
              <a:rPr lang="en-US" altLang="en-US" sz="2400" kern="1200" dirty="0">
                <a:solidFill>
                  <a:srgbClr val="000000"/>
                </a:solidFill>
                <a:latin typeface="Arial (Body)"/>
                <a:ea typeface="+mn-ea"/>
                <a:cs typeface="+mn-cs"/>
              </a:rPr>
              <a:t> the iteration structure is executed.</a:t>
            </a:r>
          </a:p>
        </p:txBody>
      </p:sp>
    </p:spTree>
    <p:extLst>
      <p:ext uri="{BB962C8B-B14F-4D97-AF65-F5344CB8AC3E}">
        <p14:creationId xmlns:p14="http://schemas.microsoft.com/office/powerpoint/2010/main" val="35469690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3.2</a:t>
            </a:r>
          </a:p>
        </p:txBody>
      </p:sp>
      <p:sp>
        <p:nvSpPr>
          <p:cNvPr id="5" name="Text Placeholder 4"/>
          <p:cNvSpPr>
            <a:spLocks noGrp="1"/>
          </p:cNvSpPr>
          <p:nvPr>
            <p:ph type="body" idx="1"/>
          </p:nvPr>
        </p:nvSpPr>
        <p:spPr/>
        <p:txBody>
          <a:bodyPr/>
          <a:lstStyle/>
          <a:p>
            <a:pPr marL="0" indent="0">
              <a:buNone/>
            </a:pPr>
            <a:r>
              <a:rPr lang="en-US" sz="2400" dirty="0">
                <a:latin typeface="+mn-lt"/>
              </a:rPr>
              <a:t>Not providing in the body of a </a:t>
            </a:r>
            <a:r>
              <a:rPr lang="en-US" sz="2400" dirty="0">
                <a:latin typeface="Consolas" panose="020B0609020204030204" pitchFamily="49" charset="0"/>
                <a:cs typeface="Consolas" panose="020B0609020204030204" pitchFamily="49" charset="0"/>
              </a:rPr>
              <a:t>while</a:t>
            </a:r>
            <a:r>
              <a:rPr lang="en-US" sz="2400" dirty="0">
                <a:latin typeface="+mn-lt"/>
              </a:rPr>
              <a:t> statement an action that eventually causes the </a:t>
            </a:r>
            <a:r>
              <a:rPr lang="en-US" sz="2400" dirty="0" smtClean="0">
                <a:latin typeface="+mn-lt"/>
              </a:rPr>
              <a:t>condition in </a:t>
            </a:r>
            <a:r>
              <a:rPr lang="en-US" sz="2400" dirty="0">
                <a:latin typeface="+mn-lt"/>
              </a:rPr>
              <a:t>the </a:t>
            </a:r>
            <a:r>
              <a:rPr lang="en-US" sz="2400" dirty="0">
                <a:latin typeface="Consolas" panose="020B0609020204030204" pitchFamily="49" charset="0"/>
                <a:cs typeface="Consolas" panose="020B0609020204030204" pitchFamily="49" charset="0"/>
              </a:rPr>
              <a:t>while</a:t>
            </a:r>
            <a:r>
              <a:rPr lang="en-US" sz="2400" dirty="0">
                <a:latin typeface="+mn-lt"/>
              </a:rPr>
              <a:t> to become false. Normally, such an iteration structure will never </a:t>
            </a:r>
            <a:r>
              <a:rPr lang="en-US" sz="2400" dirty="0" smtClean="0">
                <a:latin typeface="+mn-lt"/>
              </a:rPr>
              <a:t>terminate—an </a:t>
            </a:r>
            <a:r>
              <a:rPr lang="en-US" sz="2400" dirty="0">
                <a:latin typeface="+mn-lt"/>
              </a:rPr>
              <a:t>error called an “infinite loop.”</a:t>
            </a:r>
          </a:p>
        </p:txBody>
      </p:sp>
    </p:spTree>
    <p:extLst>
      <p:ext uri="{BB962C8B-B14F-4D97-AF65-F5344CB8AC3E}">
        <p14:creationId xmlns:p14="http://schemas.microsoft.com/office/powerpoint/2010/main" val="3230972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3.3</a:t>
            </a:r>
          </a:p>
        </p:txBody>
      </p:sp>
      <p:sp>
        <p:nvSpPr>
          <p:cNvPr id="5" name="Text Placeholder 4"/>
          <p:cNvSpPr>
            <a:spLocks noGrp="1"/>
          </p:cNvSpPr>
          <p:nvPr>
            <p:ph type="body" idx="1"/>
          </p:nvPr>
        </p:nvSpPr>
        <p:spPr/>
        <p:txBody>
          <a:bodyPr/>
          <a:lstStyle/>
          <a:p>
            <a:pPr marL="0" indent="0">
              <a:buNone/>
            </a:pPr>
            <a:r>
              <a:rPr lang="en-US" sz="2400" dirty="0">
                <a:latin typeface="+mn-lt"/>
                <a:cs typeface="Times New Roman" panose="02020603050405020304" pitchFamily="18" charset="0"/>
              </a:rPr>
              <a:t>Spelling a keyword (such as </a:t>
            </a:r>
            <a:r>
              <a:rPr lang="en-US" sz="2400" dirty="0">
                <a:latin typeface="Consolas" panose="020B0609020204030204" pitchFamily="49" charset="0"/>
                <a:cs typeface="Consolas" panose="020B0609020204030204" pitchFamily="49" charset="0"/>
              </a:rPr>
              <a:t>while</a:t>
            </a:r>
            <a:r>
              <a:rPr lang="en-US" sz="2400" dirty="0">
                <a:latin typeface="+mn-lt"/>
                <a:cs typeface="Times New Roman" panose="02020603050405020304" pitchFamily="18" charset="0"/>
              </a:rPr>
              <a:t> or </a:t>
            </a:r>
            <a:r>
              <a:rPr lang="en-US" sz="2400" dirty="0">
                <a:latin typeface="Consolas" panose="020B0609020204030204" pitchFamily="49" charset="0"/>
                <a:cs typeface="Consolas" panose="020B0609020204030204" pitchFamily="49" charset="0"/>
              </a:rPr>
              <a:t>if</a:t>
            </a:r>
            <a:r>
              <a:rPr lang="en-US" sz="2400" dirty="0">
                <a:latin typeface="+mn-lt"/>
                <a:cs typeface="Times New Roman" panose="02020603050405020304" pitchFamily="18" charset="0"/>
              </a:rPr>
              <a:t>) with any uppercases letters (as in, </a:t>
            </a:r>
            <a:r>
              <a:rPr lang="en-US" sz="2400" dirty="0">
                <a:latin typeface="Consolas" panose="020B0609020204030204" pitchFamily="49" charset="0"/>
                <a:cs typeface="Consolas" panose="020B0609020204030204" pitchFamily="49" charset="0"/>
              </a:rPr>
              <a:t>While</a:t>
            </a:r>
            <a:r>
              <a:rPr lang="en-US" sz="2400" dirty="0">
                <a:latin typeface="+mn-lt"/>
                <a:cs typeface="Times New Roman" panose="02020603050405020304" pitchFamily="18" charset="0"/>
              </a:rPr>
              <a:t> or </a:t>
            </a:r>
            <a:r>
              <a:rPr lang="en-US" sz="2400" dirty="0" smtClean="0">
                <a:latin typeface="Consolas" panose="020B0609020204030204" pitchFamily="49" charset="0"/>
                <a:cs typeface="Consolas" panose="020B0609020204030204" pitchFamily="49" charset="0"/>
              </a:rPr>
              <a:t>If</a:t>
            </a:r>
            <a:r>
              <a:rPr lang="en-US" sz="2400" dirty="0" smtClean="0">
                <a:latin typeface="+mn-lt"/>
                <a:cs typeface="Times New Roman" panose="02020603050405020304" pitchFamily="18" charset="0"/>
              </a:rPr>
              <a:t>) is </a:t>
            </a:r>
            <a:r>
              <a:rPr lang="en-US" sz="2400" dirty="0">
                <a:latin typeface="+mn-lt"/>
                <a:cs typeface="Times New Roman" panose="02020603050405020304" pitchFamily="18" charset="0"/>
              </a:rPr>
              <a:t>a compilation error. Remember C is case sensitive and keywords contain only </a:t>
            </a:r>
            <a:r>
              <a:rPr lang="en-US" sz="2400" dirty="0" smtClean="0">
                <a:latin typeface="+mn-lt"/>
                <a:cs typeface="Times New Roman" panose="02020603050405020304" pitchFamily="18" charset="0"/>
              </a:rPr>
              <a:t>lowercase letters</a:t>
            </a:r>
            <a:r>
              <a:rPr lang="en-US" sz="2400" dirty="0">
                <a:latin typeface="+mn-lt"/>
                <a:cs typeface="Times New Roman" panose="02020603050405020304" pitchFamily="18" charset="0"/>
              </a:rPr>
              <a:t>.</a:t>
            </a:r>
          </a:p>
        </p:txBody>
      </p:sp>
    </p:spTree>
    <p:extLst>
      <p:ext uri="{BB962C8B-B14F-4D97-AF65-F5344CB8AC3E}">
        <p14:creationId xmlns:p14="http://schemas.microsoft.com/office/powerpoint/2010/main" val="49369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3.7 </a:t>
            </a:r>
            <a:r>
              <a:rPr lang="en-US" altLang="en-US" kern="1200" dirty="0">
                <a:solidFill>
                  <a:schemeClr val="tx2"/>
                </a:solidFill>
                <a:latin typeface="Times New Roman" panose="02020603050405020304" pitchFamily="18" charset="0"/>
                <a:cs typeface="Times New Roman" panose="02020603050405020304" pitchFamily="18" charset="0"/>
              </a:rPr>
              <a:t>The </a:t>
            </a:r>
            <a:r>
              <a:rPr lang="en-US" altLang="en-US" kern="1200" dirty="0">
                <a:solidFill>
                  <a:schemeClr val="tx2"/>
                </a:solidFill>
                <a:latin typeface="Consolas" panose="020B0609020204030204" pitchFamily="49" charset="0"/>
                <a:cs typeface="Times New Roman" panose="02020603050405020304" pitchFamily="18" charset="0"/>
              </a:rPr>
              <a:t>w</a:t>
            </a:r>
            <a:r>
              <a:rPr lang="en-US" altLang="en-US" kern="1200" dirty="0" smtClean="0">
                <a:solidFill>
                  <a:schemeClr val="tx2"/>
                </a:solidFill>
                <a:latin typeface="Consolas" panose="020B0609020204030204" pitchFamily="49" charset="0"/>
                <a:cs typeface="Times New Roman" panose="02020603050405020304" pitchFamily="18" charset="0"/>
              </a:rPr>
              <a:t>hile</a:t>
            </a:r>
            <a:r>
              <a:rPr lang="en-US" altLang="en-US" kern="1200" dirty="0" smtClean="0">
                <a:solidFill>
                  <a:schemeClr val="tx2"/>
                </a:solidFill>
                <a:latin typeface="Times New Roman" panose="02020603050405020304" pitchFamily="18" charset="0"/>
                <a:cs typeface="Times New Roman" panose="02020603050405020304" pitchFamily="18" charset="0"/>
              </a:rPr>
              <a:t> </a:t>
            </a:r>
            <a:r>
              <a:rPr lang="en-US" altLang="en-US" kern="1200" dirty="0">
                <a:solidFill>
                  <a:schemeClr val="tx2"/>
                </a:solidFill>
                <a:latin typeface="Times New Roman" panose="02020603050405020304" pitchFamily="18" charset="0"/>
                <a:cs typeface="Times New Roman" panose="02020603050405020304" pitchFamily="18" charset="0"/>
              </a:rPr>
              <a:t>Iteration Statement </a:t>
            </a:r>
            <a:r>
              <a:rPr lang="en-US" sz="2000" b="0" kern="1200" dirty="0" smtClean="0">
                <a:solidFill>
                  <a:schemeClr val="tx2"/>
                </a:solidFill>
                <a:latin typeface="Times New Roman" panose="02020603050405020304" pitchFamily="18" charset="0"/>
                <a:cs typeface="Times New Roman" panose="02020603050405020304" pitchFamily="18" charset="0"/>
              </a:rPr>
              <a:t>(3 of 5)</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altLang="en-US" sz="2000" kern="1200" dirty="0">
                <a:solidFill>
                  <a:srgbClr val="000000"/>
                </a:solidFill>
                <a:latin typeface="Arial (Body)"/>
                <a:ea typeface="+mn-ea"/>
                <a:cs typeface="+mn-cs"/>
              </a:rPr>
              <a:t>As an example of a </a:t>
            </a:r>
            <a:r>
              <a:rPr lang="en-US" altLang="en-US" sz="2000" b="1" kern="1200" dirty="0">
                <a:solidFill>
                  <a:srgbClr val="000000"/>
                </a:solidFill>
                <a:latin typeface="Consolas" panose="020B0609020204030204" pitchFamily="49" charset="0"/>
                <a:ea typeface="+mn-ea"/>
                <a:cs typeface="+mn-cs"/>
              </a:rPr>
              <a:t>while</a:t>
            </a:r>
            <a:r>
              <a:rPr lang="en-US" altLang="en-US" sz="2000" kern="1200" dirty="0">
                <a:solidFill>
                  <a:srgbClr val="000000"/>
                </a:solidFill>
                <a:latin typeface="Arial (Body)"/>
                <a:ea typeface="+mn-ea"/>
                <a:cs typeface="+mn-cs"/>
              </a:rPr>
              <a:t> statement, consider a program segment designed to find the first power of 3 larger than 100.</a:t>
            </a:r>
          </a:p>
          <a:p>
            <a:pPr lvl="0">
              <a:tabLst/>
              <a:defRPr/>
            </a:pPr>
            <a:r>
              <a:rPr lang="en-US" altLang="en-US" sz="2000" kern="1200" dirty="0">
                <a:solidFill>
                  <a:srgbClr val="000000"/>
                </a:solidFill>
                <a:latin typeface="Arial (Body)"/>
                <a:ea typeface="+mn-ea"/>
                <a:cs typeface="+mn-cs"/>
              </a:rPr>
              <a:t>Suppose the integer </a:t>
            </a:r>
            <a:r>
              <a:rPr lang="en-US" altLang="en-US" sz="2000" kern="1200" dirty="0" smtClean="0">
                <a:solidFill>
                  <a:srgbClr val="000000"/>
                </a:solidFill>
                <a:latin typeface="Arial (Body)"/>
                <a:ea typeface="+mn-ea"/>
                <a:cs typeface="+mn-cs"/>
              </a:rPr>
              <a:t>variable </a:t>
            </a:r>
            <a:r>
              <a:rPr lang="en-US" altLang="en-US" sz="2000" kern="1200" dirty="0" smtClean="0">
                <a:solidFill>
                  <a:srgbClr val="000000"/>
                </a:solidFill>
                <a:latin typeface="Consolas" panose="020B0609020204030204" pitchFamily="49" charset="0"/>
                <a:ea typeface="+mn-ea"/>
                <a:cs typeface="+mn-cs"/>
              </a:rPr>
              <a:t>product</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has been initialized to 3.</a:t>
            </a:r>
          </a:p>
          <a:p>
            <a:pPr lvl="0">
              <a:tabLst/>
              <a:defRPr/>
            </a:pPr>
            <a:r>
              <a:rPr lang="en-US" altLang="en-US" sz="2000" kern="1200" dirty="0">
                <a:solidFill>
                  <a:srgbClr val="000000"/>
                </a:solidFill>
                <a:latin typeface="Arial (Body)"/>
                <a:ea typeface="+mn-ea"/>
                <a:cs typeface="+mn-cs"/>
              </a:rPr>
              <a:t>When the following </a:t>
            </a:r>
            <a:r>
              <a:rPr lang="en-US" altLang="en-US" sz="2000" kern="1200" dirty="0">
                <a:solidFill>
                  <a:srgbClr val="000000"/>
                </a:solidFill>
                <a:latin typeface="Consolas" panose="020B0609020204030204" pitchFamily="49" charset="0"/>
                <a:ea typeface="+mn-ea"/>
                <a:cs typeface="+mn-cs"/>
              </a:rPr>
              <a:t>while</a:t>
            </a:r>
            <a:r>
              <a:rPr lang="en-US" altLang="en-US" sz="2000" kern="1200" dirty="0">
                <a:solidFill>
                  <a:srgbClr val="000000"/>
                </a:solidFill>
                <a:latin typeface="Arial (Body)"/>
                <a:ea typeface="+mn-ea"/>
                <a:cs typeface="+mn-cs"/>
              </a:rPr>
              <a:t> iteration </a:t>
            </a:r>
            <a:r>
              <a:rPr lang="en-US" altLang="en-US" sz="2000" kern="1200" dirty="0" smtClean="0">
                <a:solidFill>
                  <a:srgbClr val="000000"/>
                </a:solidFill>
                <a:latin typeface="Arial (Body)"/>
                <a:ea typeface="+mn-ea"/>
                <a:cs typeface="+mn-cs"/>
              </a:rPr>
              <a:t>statement </a:t>
            </a:r>
            <a:r>
              <a:rPr lang="en-US" altLang="en-US" sz="2000" kern="1200" dirty="0">
                <a:solidFill>
                  <a:srgbClr val="000000"/>
                </a:solidFill>
                <a:latin typeface="Arial (Body)"/>
                <a:ea typeface="+mn-ea"/>
                <a:cs typeface="+mn-cs"/>
              </a:rPr>
              <a:t>finishes executing, </a:t>
            </a:r>
            <a:r>
              <a:rPr lang="en-US" altLang="en-US" sz="2000" kern="1200" dirty="0">
                <a:solidFill>
                  <a:srgbClr val="000000"/>
                </a:solidFill>
                <a:latin typeface="Consolas" panose="020B0609020204030204" pitchFamily="49" charset="0"/>
                <a:ea typeface="+mn-ea"/>
                <a:cs typeface="+mn-cs"/>
              </a:rPr>
              <a:t>product</a:t>
            </a:r>
            <a:r>
              <a:rPr lang="en-US" altLang="en-US" sz="2000" kern="1200" dirty="0">
                <a:solidFill>
                  <a:srgbClr val="000000"/>
                </a:solidFill>
                <a:latin typeface="Arial (Body)"/>
                <a:ea typeface="+mn-ea"/>
                <a:cs typeface="+mn-cs"/>
              </a:rPr>
              <a:t> will contain the desired answer</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p:txBody>
      </p:sp>
      <p:pic>
        <p:nvPicPr>
          <p:cNvPr id="6" name="Picture 5" descr="The computer code has 4 lines. The lines read as follows. Line 1. product equals 3 semicolon. Line 2. while left parenthesis product less than sign equals 100 right parenthesis left brace. Line 3, indented once. product equals 3 asterisk product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17" y="3915357"/>
            <a:ext cx="3949983" cy="1111969"/>
          </a:xfrm>
          <a:prstGeom prst="rect">
            <a:avLst/>
          </a:prstGeom>
        </p:spPr>
      </p:pic>
      <p:sp>
        <p:nvSpPr>
          <p:cNvPr id="4" name="Text Placeholder 3"/>
          <p:cNvSpPr>
            <a:spLocks noGrp="1"/>
          </p:cNvSpPr>
          <p:nvPr>
            <p:ph type="body" idx="2"/>
          </p:nvPr>
        </p:nvSpPr>
        <p:spPr>
          <a:xfrm>
            <a:off x="457200" y="5178720"/>
            <a:ext cx="8229600" cy="698369"/>
          </a:xfrm>
        </p:spPr>
        <p:txBody>
          <a:bodyPr/>
          <a:lstStyle/>
          <a:p>
            <a:r>
              <a:rPr lang="en-US" altLang="en-US" sz="2000" dirty="0">
                <a:solidFill>
                  <a:srgbClr val="000000"/>
                </a:solidFill>
                <a:latin typeface="+mn-lt"/>
              </a:rPr>
              <a:t>The flowchart of </a:t>
            </a:r>
            <a:r>
              <a:rPr lang="en-US" altLang="en-US" sz="2000" dirty="0" smtClean="0">
                <a:solidFill>
                  <a:srgbClr val="000000"/>
                </a:solidFill>
                <a:latin typeface="+mn-lt"/>
              </a:rPr>
              <a:t>Figure</a:t>
            </a:r>
            <a:r>
              <a:rPr lang="en-US" altLang="en-US" sz="2000" dirty="0">
                <a:solidFill>
                  <a:srgbClr val="000000"/>
                </a:solidFill>
                <a:latin typeface="+mn-lt"/>
              </a:rPr>
              <a:t> </a:t>
            </a:r>
            <a:r>
              <a:rPr lang="en-US" altLang="en-US" sz="2000" dirty="0" smtClean="0">
                <a:solidFill>
                  <a:srgbClr val="000000"/>
                </a:solidFill>
                <a:latin typeface="+mn-lt"/>
              </a:rPr>
              <a:t>3.4(see slide 59) </a:t>
            </a:r>
            <a:r>
              <a:rPr lang="en-US" altLang="en-US" sz="2000" dirty="0">
                <a:solidFill>
                  <a:srgbClr val="000000"/>
                </a:solidFill>
                <a:latin typeface="+mn-lt"/>
              </a:rPr>
              <a:t>illustrates the flow of control in the </a:t>
            </a:r>
            <a:r>
              <a:rPr lang="en-US" altLang="en-US" sz="2000" dirty="0">
                <a:solidFill>
                  <a:srgbClr val="000000"/>
                </a:solidFill>
                <a:latin typeface="Consolas" panose="020B0609020204030204" pitchFamily="49" charset="0"/>
              </a:rPr>
              <a:t>while</a:t>
            </a:r>
            <a:r>
              <a:rPr lang="en-US" altLang="en-US" sz="2000" dirty="0">
                <a:solidFill>
                  <a:srgbClr val="000000"/>
                </a:solidFill>
              </a:rPr>
              <a:t> </a:t>
            </a:r>
            <a:r>
              <a:rPr lang="en-US" altLang="en-US" sz="2000" dirty="0">
                <a:solidFill>
                  <a:srgbClr val="000000"/>
                </a:solidFill>
                <a:latin typeface="+mn-lt"/>
              </a:rPr>
              <a:t>iteration statement</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129532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3.7 </a:t>
            </a:r>
            <a:r>
              <a:rPr lang="en-US" altLang="en-US" kern="1200" dirty="0" smtClean="0">
                <a:solidFill>
                  <a:schemeClr val="tx2"/>
                </a:solidFill>
                <a:latin typeface="Times New Roman" panose="02020603050405020304" pitchFamily="18" charset="0"/>
                <a:cs typeface="Times New Roman" panose="02020603050405020304" pitchFamily="18" charset="0"/>
              </a:rPr>
              <a:t>The </a:t>
            </a:r>
            <a:r>
              <a:rPr lang="en-US" altLang="en-US" kern="1200" dirty="0">
                <a:solidFill>
                  <a:schemeClr val="tx2"/>
                </a:solidFill>
                <a:latin typeface="Consolas" panose="020B0609020204030204" pitchFamily="49" charset="0"/>
                <a:cs typeface="Times New Roman" panose="02020603050405020304" pitchFamily="18" charset="0"/>
              </a:rPr>
              <a:t>w</a:t>
            </a:r>
            <a:r>
              <a:rPr lang="en-US" altLang="en-US" kern="1200" dirty="0" smtClean="0">
                <a:solidFill>
                  <a:schemeClr val="tx2"/>
                </a:solidFill>
                <a:latin typeface="Consolas" panose="020B0609020204030204" pitchFamily="49" charset="0"/>
                <a:cs typeface="Times New Roman" panose="02020603050405020304" pitchFamily="18" charset="0"/>
              </a:rPr>
              <a:t>hile</a:t>
            </a:r>
            <a:r>
              <a:rPr lang="en-US" altLang="en-US" kern="1200" dirty="0" smtClean="0">
                <a:solidFill>
                  <a:schemeClr val="tx2"/>
                </a:solidFill>
                <a:latin typeface="Times New Roman" panose="02020603050405020304" pitchFamily="18" charset="0"/>
                <a:cs typeface="Times New Roman" panose="02020603050405020304" pitchFamily="18" charset="0"/>
              </a:rPr>
              <a:t> Iteration Statement </a:t>
            </a:r>
            <a:r>
              <a:rPr lang="en-US" sz="2000" b="0" kern="1200" dirty="0" smtClean="0">
                <a:solidFill>
                  <a:schemeClr val="tx2"/>
                </a:solidFill>
                <a:latin typeface="Times New Roman" panose="02020603050405020304" pitchFamily="18" charset="0"/>
                <a:cs typeface="Times New Roman" panose="02020603050405020304" pitchFamily="18" charset="0"/>
              </a:rPr>
              <a:t>(4 of 5)</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Once again, note that (besides small circles and arrows) the flowchart contains only a rectangle symbol and a diamond symbol.</a:t>
            </a:r>
          </a:p>
          <a:p>
            <a:pPr lvl="0">
              <a:tabLst/>
              <a:defRPr/>
            </a:pPr>
            <a:r>
              <a:rPr lang="en-US" altLang="en-US" sz="2400" kern="1200" dirty="0">
                <a:solidFill>
                  <a:srgbClr val="000000"/>
                </a:solidFill>
                <a:latin typeface="Arial (Body)"/>
                <a:ea typeface="+mn-ea"/>
                <a:cs typeface="+mn-cs"/>
              </a:rPr>
              <a:t>The flowchart clearly shows the iteration.</a:t>
            </a:r>
          </a:p>
          <a:p>
            <a:pPr lvl="0">
              <a:tabLst/>
              <a:defRPr/>
            </a:pPr>
            <a:r>
              <a:rPr lang="en-US" altLang="en-US" sz="2400" kern="1200" dirty="0">
                <a:solidFill>
                  <a:srgbClr val="000000"/>
                </a:solidFill>
                <a:latin typeface="Arial (Body)"/>
                <a:ea typeface="+mn-ea"/>
                <a:cs typeface="+mn-cs"/>
              </a:rPr>
              <a:t>The flowline emerging from the rectangle wraps back to the decision, which is tested each time through the loop until the decision eventually becomes false.</a:t>
            </a:r>
          </a:p>
          <a:p>
            <a:pPr lvl="0">
              <a:tabLst/>
              <a:defRPr/>
            </a:pPr>
            <a:r>
              <a:rPr lang="en-US" altLang="en-US" sz="2400" kern="1200" dirty="0">
                <a:solidFill>
                  <a:srgbClr val="000000"/>
                </a:solidFill>
                <a:latin typeface="Arial (Body)"/>
                <a:ea typeface="+mn-ea"/>
                <a:cs typeface="+mn-cs"/>
              </a:rPr>
              <a:t>At this point, the </a:t>
            </a:r>
            <a:r>
              <a:rPr lang="en-US" altLang="en-US" sz="2400" kern="1200" dirty="0">
                <a:solidFill>
                  <a:srgbClr val="000000"/>
                </a:solidFill>
                <a:latin typeface="Consolas" panose="020B0609020204030204" pitchFamily="49" charset="0"/>
                <a:ea typeface="+mn-ea"/>
                <a:cs typeface="+mn-cs"/>
              </a:rPr>
              <a:t>while</a:t>
            </a:r>
            <a:r>
              <a:rPr lang="en-US" altLang="en-US" sz="2400" kern="1200" dirty="0">
                <a:solidFill>
                  <a:srgbClr val="000000"/>
                </a:solidFill>
                <a:latin typeface="Arial (Body)"/>
                <a:ea typeface="+mn-ea"/>
                <a:cs typeface="+mn-cs"/>
              </a:rPr>
              <a:t> statement is exited and control passes to the next statement in the program.</a:t>
            </a:r>
          </a:p>
        </p:txBody>
      </p:sp>
    </p:spTree>
    <p:extLst>
      <p:ext uri="{BB962C8B-B14F-4D97-AF65-F5344CB8AC3E}">
        <p14:creationId xmlns:p14="http://schemas.microsoft.com/office/powerpoint/2010/main" val="14869887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3.4 Flowcharting the </a:t>
            </a:r>
            <a:r>
              <a:rPr lang="en-US" dirty="0" smtClean="0">
                <a:latin typeface="Consolas" panose="020B0609020204030204" pitchFamily="49" charset="0"/>
              </a:rPr>
              <a:t>while</a:t>
            </a:r>
            <a:r>
              <a:rPr lang="en-US" dirty="0" smtClean="0"/>
              <a:t> </a:t>
            </a:r>
            <a:r>
              <a:rPr lang="en-US" dirty="0"/>
              <a:t>Iteration Statement</a:t>
            </a:r>
          </a:p>
        </p:txBody>
      </p:sp>
      <p:pic>
        <p:nvPicPr>
          <p:cNvPr id="6" name="Picture 5" descr="A Flowchart following the while iteration statement begins with the following. enter the loop, check the statement, product less than equals 100, if true then, product equals 3 multiplied by product, is preformed, then loops back to check if product less than equals 100. If false then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73" y="2318928"/>
            <a:ext cx="7231653" cy="2025703"/>
          </a:xfrm>
          <a:prstGeom prst="rect">
            <a:avLst/>
          </a:prstGeom>
        </p:spPr>
      </p:pic>
    </p:spTree>
    <p:extLst>
      <p:ext uri="{BB962C8B-B14F-4D97-AF65-F5344CB8AC3E}">
        <p14:creationId xmlns:p14="http://schemas.microsoft.com/office/powerpoint/2010/main" val="3954459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3.2 Algorithms </a:t>
            </a:r>
            <a:r>
              <a:rPr lang="en-US" altLang="en-US" sz="2000" b="0" kern="1200" dirty="0" smtClean="0">
                <a:latin typeface="Times New Roman" panose="02020603050405020304" pitchFamily="18" charset="0"/>
                <a:ea typeface="+mj-ea"/>
                <a:cs typeface="+mj-cs"/>
              </a:rPr>
              <a:t>(1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70260"/>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solution to any computing problem involves executing a series of actions in a specific order.</a:t>
            </a:r>
          </a:p>
          <a:p>
            <a:pPr lvl="0">
              <a:tabLst/>
              <a:defRPr/>
            </a:pPr>
            <a:r>
              <a:rPr lang="en-US" altLang="en-US" sz="2400" kern="1200" dirty="0">
                <a:solidFill>
                  <a:srgbClr val="000000"/>
                </a:solidFill>
                <a:latin typeface="Arial (Body)"/>
                <a:ea typeface="+mn-ea"/>
                <a:cs typeface="+mn-cs"/>
              </a:rPr>
              <a:t>A </a:t>
            </a:r>
            <a:r>
              <a:rPr lang="en-US" altLang="en-US" sz="2400" b="1" kern="1200" dirty="0">
                <a:solidFill>
                  <a:srgbClr val="000000"/>
                </a:solidFill>
                <a:latin typeface="Arial (Body)"/>
                <a:ea typeface="+mn-ea"/>
                <a:cs typeface="+mn-cs"/>
              </a:rPr>
              <a:t>procedure</a:t>
            </a:r>
            <a:r>
              <a:rPr lang="en-US" altLang="en-US" sz="2400" kern="1200" dirty="0">
                <a:solidFill>
                  <a:srgbClr val="000000"/>
                </a:solidFill>
                <a:latin typeface="Arial (Body)"/>
                <a:ea typeface="+mn-ea"/>
                <a:cs typeface="+mn-cs"/>
              </a:rPr>
              <a:t> for solving a problem in terms of</a:t>
            </a:r>
          </a:p>
          <a:p>
            <a:pPr marL="741600" lvl="1" indent="-284400">
              <a:buFont typeface="Arial" panose="020B0604020202020204" pitchFamily="34" charset="0"/>
              <a:buChar char="–"/>
              <a:defRP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actions</a:t>
            </a:r>
            <a:r>
              <a:rPr lang="en-US" altLang="en-US" sz="2400" kern="1200" dirty="0">
                <a:solidFill>
                  <a:srgbClr val="000000"/>
                </a:solidFill>
                <a:latin typeface="Arial (Body)"/>
                <a:ea typeface="+mn-ea"/>
                <a:cs typeface="+mn-cs"/>
              </a:rPr>
              <a:t> to be executed, and</a:t>
            </a:r>
          </a:p>
          <a:p>
            <a:pPr marL="741600" lvl="1" indent="-284400">
              <a:buFont typeface="Arial" panose="020B0604020202020204" pitchFamily="34" charset="0"/>
              <a:buChar char="–"/>
              <a:defRP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order</a:t>
            </a:r>
            <a:r>
              <a:rPr lang="en-US" altLang="en-US" sz="2400" kern="1200" dirty="0">
                <a:solidFill>
                  <a:srgbClr val="000000"/>
                </a:solidFill>
                <a:latin typeface="Arial (Body)"/>
                <a:ea typeface="+mn-ea"/>
                <a:cs typeface="+mn-cs"/>
              </a:rPr>
              <a:t> in which these actions are to be executed</a:t>
            </a:r>
          </a:p>
          <a:p>
            <a:pPr lvl="0">
              <a:tabLst/>
              <a:defRPr/>
            </a:pPr>
            <a:r>
              <a:rPr lang="en-US" altLang="en-US" sz="2400" kern="1200" dirty="0">
                <a:solidFill>
                  <a:srgbClr val="000000"/>
                </a:solidFill>
                <a:latin typeface="Arial (Body)"/>
                <a:ea typeface="+mn-ea"/>
                <a:cs typeface="+mn-cs"/>
              </a:rPr>
              <a:t>is called an </a:t>
            </a:r>
            <a:r>
              <a:rPr lang="en-US" altLang="en-US" sz="2400" b="1" kern="1200" dirty="0">
                <a:solidFill>
                  <a:srgbClr val="000000"/>
                </a:solidFill>
                <a:latin typeface="Arial (Body)"/>
                <a:ea typeface="+mn-ea"/>
                <a:cs typeface="+mn-cs"/>
              </a:rPr>
              <a:t>algorithm</a:t>
            </a:r>
            <a:r>
              <a:rPr lang="en-US" altLang="en-US" sz="2400" kern="1200" dirty="0">
                <a:solidFill>
                  <a:srgbClr val="000000"/>
                </a:solidFill>
                <a:latin typeface="Arial (Body)"/>
                <a:ea typeface="+mn-ea"/>
                <a:cs typeface="+mn-cs"/>
              </a:rPr>
              <a:t>.</a:t>
            </a:r>
          </a:p>
          <a:p>
            <a:pPr lvl="0">
              <a:tabLst/>
              <a:defRPr/>
            </a:pPr>
            <a:r>
              <a:rPr lang="en-US" altLang="en-US" sz="2400" kern="1200" dirty="0">
                <a:solidFill>
                  <a:srgbClr val="000000"/>
                </a:solidFill>
                <a:latin typeface="Arial (Body)"/>
                <a:ea typeface="+mn-ea"/>
                <a:cs typeface="+mn-cs"/>
              </a:rPr>
              <a:t>Correctly specifying the order in which the actions are to be executed is important.</a:t>
            </a:r>
          </a:p>
        </p:txBody>
      </p:sp>
    </p:spTree>
    <p:extLst>
      <p:ext uri="{BB962C8B-B14F-4D97-AF65-F5344CB8AC3E}">
        <p14:creationId xmlns:p14="http://schemas.microsoft.com/office/powerpoint/2010/main" val="23733250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3.7 </a:t>
            </a:r>
            <a:r>
              <a:rPr lang="en-US" altLang="en-US" kern="1200" dirty="0">
                <a:solidFill>
                  <a:schemeClr val="tx2"/>
                </a:solidFill>
                <a:latin typeface="Times New Roman" panose="02020603050405020304" pitchFamily="18" charset="0"/>
                <a:cs typeface="Times New Roman" panose="02020603050405020304" pitchFamily="18" charset="0"/>
              </a:rPr>
              <a:t>The </a:t>
            </a:r>
            <a:r>
              <a:rPr lang="en-US" altLang="en-US" kern="1200" dirty="0" smtClean="0">
                <a:solidFill>
                  <a:schemeClr val="tx2"/>
                </a:solidFill>
                <a:latin typeface="Consolas" panose="020B0609020204030204" pitchFamily="49" charset="0"/>
                <a:cs typeface="Times New Roman" panose="02020603050405020304" pitchFamily="18" charset="0"/>
              </a:rPr>
              <a:t>while</a:t>
            </a:r>
            <a:r>
              <a:rPr lang="en-US" altLang="en-US" kern="1200" dirty="0" smtClean="0">
                <a:solidFill>
                  <a:schemeClr val="tx2"/>
                </a:solidFill>
                <a:latin typeface="Times New Roman" panose="02020603050405020304" pitchFamily="18" charset="0"/>
                <a:cs typeface="Times New Roman" panose="02020603050405020304" pitchFamily="18" charset="0"/>
              </a:rPr>
              <a:t> </a:t>
            </a:r>
            <a:r>
              <a:rPr lang="en-US" altLang="en-US" kern="1200" dirty="0">
                <a:solidFill>
                  <a:schemeClr val="tx2"/>
                </a:solidFill>
                <a:latin typeface="Times New Roman" panose="02020603050405020304" pitchFamily="18" charset="0"/>
                <a:cs typeface="Times New Roman" panose="02020603050405020304" pitchFamily="18" charset="0"/>
              </a:rPr>
              <a:t>Iteration Statement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(5 of 5)</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1"/>
            <a:ext cx="8229600" cy="2416016"/>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When the </a:t>
            </a:r>
            <a:r>
              <a:rPr lang="en-US" altLang="en-US" sz="2400" kern="1200" dirty="0">
                <a:solidFill>
                  <a:srgbClr val="000000"/>
                </a:solidFill>
                <a:latin typeface="Consolas" panose="020B0609020204030204" pitchFamily="49" charset="0"/>
                <a:ea typeface="+mn-ea"/>
                <a:cs typeface="+mn-cs"/>
              </a:rPr>
              <a:t>while</a:t>
            </a:r>
            <a:r>
              <a:rPr lang="en-US" altLang="en-US" sz="2400" kern="1200" dirty="0">
                <a:solidFill>
                  <a:srgbClr val="000000"/>
                </a:solidFill>
                <a:latin typeface="Arial (Body)"/>
                <a:ea typeface="+mn-ea"/>
                <a:cs typeface="+mn-cs"/>
              </a:rPr>
              <a:t> statement is entered, the value of </a:t>
            </a:r>
            <a:r>
              <a:rPr lang="en-US" altLang="en-US" sz="2400" kern="1200" dirty="0">
                <a:solidFill>
                  <a:srgbClr val="000000"/>
                </a:solidFill>
                <a:latin typeface="Consolas" panose="020B0609020204030204" pitchFamily="49" charset="0"/>
                <a:ea typeface="+mn-ea"/>
                <a:cs typeface="Consolas" panose="020B0609020204030204" pitchFamily="49" charset="0"/>
              </a:rPr>
              <a:t>product</a:t>
            </a:r>
            <a:r>
              <a:rPr lang="en-US" altLang="en-US" sz="2400" kern="1200" dirty="0">
                <a:solidFill>
                  <a:srgbClr val="000000"/>
                </a:solidFill>
                <a:latin typeface="Arial (Body)"/>
                <a:ea typeface="+mn-ea"/>
                <a:cs typeface="+mn-cs"/>
              </a:rPr>
              <a:t> is 3.</a:t>
            </a:r>
          </a:p>
          <a:p>
            <a:pPr lvl="0">
              <a:tabLst/>
              <a:defRPr/>
            </a:pPr>
            <a:r>
              <a:rPr lang="en-US" altLang="en-US" sz="2400" kern="1200" dirty="0">
                <a:solidFill>
                  <a:srgbClr val="000000"/>
                </a:solidFill>
                <a:latin typeface="Arial (Body)"/>
                <a:ea typeface="+mn-ea"/>
                <a:cs typeface="+mn-cs"/>
              </a:rPr>
              <a:t>The variable </a:t>
            </a:r>
            <a:r>
              <a:rPr lang="en-US" altLang="en-US" sz="2400" kern="1200" dirty="0">
                <a:solidFill>
                  <a:srgbClr val="000000"/>
                </a:solidFill>
                <a:latin typeface="Consolas" panose="020B0609020204030204" pitchFamily="49" charset="0"/>
                <a:ea typeface="+mn-ea"/>
                <a:cs typeface="+mn-cs"/>
              </a:rPr>
              <a:t>product</a:t>
            </a:r>
            <a:r>
              <a:rPr lang="en-US" altLang="en-US" sz="2400" kern="1200" dirty="0">
                <a:solidFill>
                  <a:srgbClr val="000000"/>
                </a:solidFill>
                <a:latin typeface="Arial (Body)"/>
                <a:ea typeface="+mn-ea"/>
                <a:cs typeface="+mn-cs"/>
              </a:rPr>
              <a:t> is repeatedly multiplied by 3, taking on the values 9, 27 and 81 successively.</a:t>
            </a:r>
          </a:p>
          <a:p>
            <a:pPr lvl="0">
              <a:tabLst/>
              <a:defRPr/>
            </a:pPr>
            <a:r>
              <a:rPr lang="en-US" altLang="en-US" sz="2400" kern="1200" dirty="0">
                <a:solidFill>
                  <a:srgbClr val="000000"/>
                </a:solidFill>
                <a:latin typeface="Arial (Body)"/>
                <a:ea typeface="+mn-ea"/>
                <a:cs typeface="+mn-cs"/>
              </a:rPr>
              <a:t>When </a:t>
            </a:r>
            <a:r>
              <a:rPr lang="en-US" altLang="en-US" sz="2400" kern="1200" dirty="0">
                <a:solidFill>
                  <a:srgbClr val="000000"/>
                </a:solidFill>
                <a:latin typeface="Consolas" panose="020B0609020204030204" pitchFamily="49" charset="0"/>
                <a:ea typeface="+mn-ea"/>
                <a:cs typeface="Consolas" panose="020B0609020204030204" pitchFamily="49" charset="0"/>
              </a:rPr>
              <a:t>product</a:t>
            </a:r>
            <a:r>
              <a:rPr lang="en-US" altLang="en-US" sz="2400" kern="1200" dirty="0">
                <a:solidFill>
                  <a:srgbClr val="000000"/>
                </a:solidFill>
                <a:latin typeface="Arial (Body)"/>
                <a:ea typeface="+mn-ea"/>
                <a:cs typeface="+mn-cs"/>
              </a:rPr>
              <a:t> becomes 243, the condition in the </a:t>
            </a:r>
            <a:r>
              <a:rPr lang="en-US" altLang="en-US" sz="2400" kern="1200" dirty="0" smtClean="0">
                <a:solidFill>
                  <a:srgbClr val="000000"/>
                </a:solidFill>
                <a:latin typeface="Consolas" panose="020B0609020204030204" pitchFamily="49" charset="0"/>
                <a:ea typeface="+mn-ea"/>
                <a:cs typeface="+mn-cs"/>
              </a:rPr>
              <a:t>while</a:t>
            </a:r>
            <a:endParaRPr lang="en-US" altLang="en-US" sz="2400" kern="1200" dirty="0">
              <a:solidFill>
                <a:srgbClr val="000000"/>
              </a:solidFill>
              <a:latin typeface="Arial (Body)"/>
              <a:ea typeface="+mn-ea"/>
              <a:cs typeface="+mn-cs"/>
            </a:endParaRPr>
          </a:p>
        </p:txBody>
      </p:sp>
      <p:sp>
        <p:nvSpPr>
          <p:cNvPr id="8" name="Content Placeholder 7"/>
          <p:cNvSpPr>
            <a:spLocks noGrp="1"/>
          </p:cNvSpPr>
          <p:nvPr>
            <p:ph sz="quarter" idx="17"/>
          </p:nvPr>
        </p:nvSpPr>
        <p:spPr>
          <a:xfrm>
            <a:off x="457201" y="3865370"/>
            <a:ext cx="1959428" cy="500063"/>
          </a:xfrm>
        </p:spPr>
        <p:txBody>
          <a:bodyPr/>
          <a:lstStyle/>
          <a:p>
            <a:pPr marL="261938" indent="0">
              <a:buNone/>
            </a:pPr>
            <a:r>
              <a:rPr lang="en-US" altLang="en-US" sz="2400" kern="1200" dirty="0">
                <a:solidFill>
                  <a:srgbClr val="000000"/>
                </a:solidFill>
                <a:latin typeface="Arial (Body)"/>
              </a:rPr>
              <a:t>statement,</a:t>
            </a:r>
            <a:endParaRPr lang="en-IN" sz="2400" dirty="0"/>
          </a:p>
        </p:txBody>
      </p:sp>
      <p:pic>
        <p:nvPicPr>
          <p:cNvPr id="9" name="Picture 8" descr="product lessthan equals to 100,"/>
          <p:cNvPicPr>
            <a:picLocks noChangeAspect="1"/>
          </p:cNvPicPr>
          <p:nvPr/>
        </p:nvPicPr>
        <p:blipFill rotWithShape="1">
          <a:blip r:embed="rId2"/>
          <a:srcRect l="13200" t="14205" r="7595" b="27400"/>
          <a:stretch/>
        </p:blipFill>
        <p:spPr>
          <a:xfrm>
            <a:off x="2379027" y="3947427"/>
            <a:ext cx="2557149" cy="388806"/>
          </a:xfrm>
          <a:prstGeom prst="rect">
            <a:avLst/>
          </a:prstGeom>
        </p:spPr>
      </p:pic>
      <p:sp>
        <p:nvSpPr>
          <p:cNvPr id="6" name="Content Placeholder 5"/>
          <p:cNvSpPr>
            <a:spLocks noGrp="1"/>
          </p:cNvSpPr>
          <p:nvPr>
            <p:ph sz="quarter" idx="15"/>
          </p:nvPr>
        </p:nvSpPr>
        <p:spPr>
          <a:xfrm>
            <a:off x="4965204" y="3855240"/>
            <a:ext cx="2349995" cy="422938"/>
          </a:xfrm>
        </p:spPr>
        <p:txBody>
          <a:bodyPr/>
          <a:lstStyle/>
          <a:p>
            <a:pPr marL="0" lvl="0" indent="0">
              <a:buNone/>
            </a:pPr>
            <a:r>
              <a:rPr lang="en-US" altLang="en-US" sz="2400" kern="1200" dirty="0">
                <a:solidFill>
                  <a:srgbClr val="000000"/>
                </a:solidFill>
                <a:latin typeface="Arial (Body)"/>
              </a:rPr>
              <a:t>becomes false</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
        <p:nvSpPr>
          <p:cNvPr id="7" name="Content Placeholder 6"/>
          <p:cNvSpPr>
            <a:spLocks noGrp="1"/>
          </p:cNvSpPr>
          <p:nvPr>
            <p:ph sz="quarter" idx="16"/>
          </p:nvPr>
        </p:nvSpPr>
        <p:spPr>
          <a:xfrm>
            <a:off x="457200" y="4347877"/>
            <a:ext cx="8229600" cy="1692545"/>
          </a:xfrm>
        </p:spPr>
        <p:txBody>
          <a:bodyPr/>
          <a:lstStyle/>
          <a:p>
            <a:pPr marL="255600" lvl="0" indent="-255600">
              <a:tabLst/>
              <a:defRPr/>
            </a:pPr>
            <a:r>
              <a:rPr lang="en-US" altLang="en-US" sz="2400" kern="1200" dirty="0">
                <a:solidFill>
                  <a:srgbClr val="000000"/>
                </a:solidFill>
                <a:latin typeface="+mn-lt"/>
              </a:rPr>
              <a:t>This terminates the iteration, and the final value of </a:t>
            </a:r>
            <a:r>
              <a:rPr lang="en-US" altLang="en-US" sz="2400" kern="1200" dirty="0">
                <a:solidFill>
                  <a:srgbClr val="000000"/>
                </a:solidFill>
                <a:latin typeface="Consolas" panose="020B0609020204030204" pitchFamily="49" charset="0"/>
                <a:cs typeface="Consolas" panose="020B0609020204030204" pitchFamily="49" charset="0"/>
              </a:rPr>
              <a:t>product</a:t>
            </a:r>
            <a:r>
              <a:rPr lang="en-US" altLang="en-US" sz="2400" kern="1200" dirty="0">
                <a:solidFill>
                  <a:srgbClr val="000000"/>
                </a:solidFill>
                <a:latin typeface="+mn-lt"/>
              </a:rPr>
              <a:t> is 243.</a:t>
            </a:r>
          </a:p>
          <a:p>
            <a:pPr marL="255600" lvl="0" indent="-255600">
              <a:tabLst/>
              <a:defRPr/>
            </a:pPr>
            <a:r>
              <a:rPr lang="en-US" altLang="en-US" sz="2400" kern="1200" dirty="0">
                <a:solidFill>
                  <a:srgbClr val="000000"/>
                </a:solidFill>
                <a:latin typeface="+mn-lt"/>
              </a:rPr>
              <a:t>Program execution continues with the next statement after the </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36138798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62757"/>
          </a:xfrm>
        </p:spPr>
        <p:txBody>
          <a:bodyPr wrap="square" lIns="91425" tIns="91425" rIns="91425" bIns="91425">
            <a:spAutoFit/>
          </a:bodyPr>
          <a:lstStyle/>
          <a:p>
            <a:pPr lvl="0" indent="-255600">
              <a:tabLst/>
              <a:defRPr/>
            </a:pPr>
            <a:r>
              <a:rPr lang="en-US" altLang="en-US" sz="2200" kern="1200" dirty="0">
                <a:solidFill>
                  <a:srgbClr val="000000"/>
                </a:solidFill>
                <a:latin typeface="+mn-lt"/>
                <a:ea typeface="+mn-ea"/>
                <a:cs typeface="+mn-cs"/>
              </a:rPr>
              <a:t>To illustrate how algorithms are developed, we solve several variations of a class-average problem.</a:t>
            </a:r>
          </a:p>
          <a:p>
            <a:pPr lvl="0" indent="-255600">
              <a:tabLst/>
              <a:defRPr/>
            </a:pPr>
            <a:r>
              <a:rPr lang="en-US" altLang="en-US" sz="2200" kern="1200" dirty="0">
                <a:solidFill>
                  <a:srgbClr val="000000"/>
                </a:solidFill>
                <a:latin typeface="+mn-lt"/>
                <a:ea typeface="+mn-ea"/>
                <a:cs typeface="+mn-cs"/>
              </a:rPr>
              <a:t>Consider the following problem statement:</a:t>
            </a:r>
          </a:p>
          <a:p>
            <a:pPr marL="741600" lvl="1" indent="-284400">
              <a:buFont typeface="Arial" panose="020B0604020202020204" pitchFamily="34" charset="0"/>
              <a:buChar char="–"/>
              <a:defRPr/>
            </a:pPr>
            <a:r>
              <a:rPr lang="en-US" altLang="en-US" sz="2200" dirty="0">
                <a:solidFill>
                  <a:srgbClr val="000000"/>
                </a:solidFill>
                <a:latin typeface="+mn-lt"/>
                <a:cs typeface="Times New Roman" pitchFamily="18" charset="0"/>
              </a:rPr>
              <a:t>A class of ten students took a quiz. The grades (integers in the range 0 to 100) for this quiz are available to you. Determine the class average on the quiz</a:t>
            </a:r>
            <a:r>
              <a:rPr lang="en-US" altLang="en-US" sz="2200" dirty="0" smtClean="0">
                <a:solidFill>
                  <a:srgbClr val="000000"/>
                </a:solidFill>
                <a:latin typeface="+mn-lt"/>
                <a:cs typeface="Times New Roman" pitchFamily="18" charset="0"/>
              </a:rPr>
              <a:t>.</a:t>
            </a:r>
          </a:p>
          <a:p>
            <a:pPr marL="255600" lvl="1" indent="-255600">
              <a:spcBef>
                <a:spcPts val="1500"/>
              </a:spcBef>
              <a:buFont typeface="Arial" panose="020B0604020202020204" pitchFamily="34" charset="0"/>
              <a:buChar char="•"/>
              <a:defRPr/>
            </a:pPr>
            <a:r>
              <a:rPr lang="en-US" altLang="en-US" sz="2200" kern="1200" dirty="0">
                <a:solidFill>
                  <a:srgbClr val="000000"/>
                </a:solidFill>
                <a:latin typeface="+mn-lt"/>
              </a:rPr>
              <a:t>The class average is equal to the sum of the grades divided by the number of students.</a:t>
            </a:r>
          </a:p>
          <a:p>
            <a:pPr>
              <a:tabLst/>
              <a:defRPr/>
            </a:pPr>
            <a:r>
              <a:rPr lang="en-US" altLang="en-US" sz="2200" kern="1200" dirty="0">
                <a:solidFill>
                  <a:srgbClr val="000000"/>
                </a:solidFill>
                <a:latin typeface="+mn-lt"/>
              </a:rPr>
              <a:t>The algorithm for solving this problem on a computer must input each of the grades, perform the average calculation, and print the result</a:t>
            </a:r>
            <a:r>
              <a:rPr lang="en-US" altLang="en-US" sz="2200" kern="1200" dirty="0" smtClean="0">
                <a:solidFill>
                  <a:srgbClr val="000000"/>
                </a:solidFill>
                <a:latin typeface="+mn-lt"/>
              </a:rPr>
              <a:t>.</a:t>
            </a:r>
            <a:endParaRPr lang="en-US" altLang="en-US" sz="2200" kern="1200" dirty="0">
              <a:solidFill>
                <a:srgbClr val="000000"/>
              </a:solidFill>
              <a:latin typeface="+mn-lt"/>
            </a:endParaRPr>
          </a:p>
        </p:txBody>
      </p:sp>
    </p:spTree>
    <p:extLst>
      <p:ext uri="{BB962C8B-B14F-4D97-AF65-F5344CB8AC3E}">
        <p14:creationId xmlns:p14="http://schemas.microsoft.com/office/powerpoint/2010/main" val="33424980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(2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Let’s use pseudocode to list the actions to execute and specify the order in which these actions should execute.</a:t>
            </a:r>
          </a:p>
          <a:p>
            <a:pPr lvl="0">
              <a:tabLst/>
              <a:defRPr/>
            </a:pPr>
            <a:r>
              <a:rPr lang="en-US" altLang="en-US" sz="2400" kern="1200" dirty="0">
                <a:solidFill>
                  <a:srgbClr val="000000"/>
                </a:solidFill>
                <a:latin typeface="Arial (Body)"/>
                <a:ea typeface="+mn-ea"/>
                <a:cs typeface="+mn-cs"/>
              </a:rPr>
              <a:t>We use </a:t>
            </a:r>
            <a:r>
              <a:rPr lang="en-US" altLang="en-US" sz="2400" b="1" kern="1200" dirty="0">
                <a:solidFill>
                  <a:srgbClr val="000000"/>
                </a:solidFill>
                <a:latin typeface="Arial (Body)"/>
                <a:ea typeface="+mn-ea"/>
                <a:cs typeface="+mn-cs"/>
              </a:rPr>
              <a:t>counter-controlled iteration </a:t>
            </a:r>
            <a:r>
              <a:rPr lang="en-US" altLang="en-US" sz="2400" kern="1200" dirty="0">
                <a:solidFill>
                  <a:srgbClr val="000000"/>
                </a:solidFill>
                <a:latin typeface="Arial (Body)"/>
                <a:ea typeface="+mn-ea"/>
                <a:cs typeface="+mn-cs"/>
              </a:rPr>
              <a:t>to input the grades one at a time.</a:t>
            </a:r>
          </a:p>
          <a:p>
            <a:pPr lvl="0">
              <a:tabLst/>
              <a:defRPr/>
            </a:pPr>
            <a:r>
              <a:rPr lang="en-US" altLang="en-US" sz="2400" kern="1200" dirty="0">
                <a:solidFill>
                  <a:srgbClr val="000000"/>
                </a:solidFill>
                <a:latin typeface="Arial (Body)"/>
                <a:ea typeface="+mn-ea"/>
                <a:cs typeface="+mn-cs"/>
              </a:rPr>
              <a:t>This technique uses a variable called </a:t>
            </a:r>
            <a:r>
              <a:rPr lang="en-US" altLang="en-US" sz="2400" kern="1200" dirty="0" smtClean="0">
                <a:solidFill>
                  <a:srgbClr val="000000"/>
                </a:solidFill>
                <a:latin typeface="Arial (Body)"/>
                <a:ea typeface="+mn-ea"/>
                <a:cs typeface="+mn-cs"/>
              </a:rPr>
              <a:t>a</a:t>
            </a:r>
            <a:r>
              <a:rPr lang="en-US" altLang="en-US" sz="2400" b="1" kern="1200" dirty="0" smtClean="0">
                <a:solidFill>
                  <a:srgbClr val="000000"/>
                </a:solidFill>
                <a:latin typeface="Arial (Body)"/>
                <a:ea typeface="+mn-ea"/>
                <a:cs typeface="+mn-cs"/>
              </a:rPr>
              <a:t> counter </a:t>
            </a:r>
            <a:r>
              <a:rPr lang="en-US" altLang="en-US" sz="2400" kern="1200" dirty="0" smtClean="0">
                <a:solidFill>
                  <a:srgbClr val="000000"/>
                </a:solidFill>
                <a:latin typeface="Arial (Body)"/>
                <a:ea typeface="+mn-ea"/>
                <a:cs typeface="+mn-cs"/>
              </a:rPr>
              <a:t>to </a:t>
            </a:r>
            <a:r>
              <a:rPr lang="en-US" altLang="en-US" sz="2400" kern="1200" dirty="0">
                <a:solidFill>
                  <a:srgbClr val="000000"/>
                </a:solidFill>
                <a:latin typeface="Arial (Body)"/>
                <a:ea typeface="+mn-ea"/>
                <a:cs typeface="+mn-cs"/>
              </a:rPr>
              <a:t>specify the number of times a set of statements </a:t>
            </a:r>
            <a:r>
              <a:rPr lang="en-US" altLang="en-US" sz="2400" kern="1200" dirty="0" smtClean="0">
                <a:solidFill>
                  <a:srgbClr val="000000"/>
                </a:solidFill>
                <a:latin typeface="Arial (Body)"/>
                <a:ea typeface="+mn-ea"/>
                <a:cs typeface="+mn-cs"/>
              </a:rPr>
              <a:t>should </a:t>
            </a:r>
            <a:r>
              <a:rPr lang="en-US" altLang="en-US" sz="2400" kern="1200" dirty="0">
                <a:solidFill>
                  <a:srgbClr val="000000"/>
                </a:solidFill>
                <a:latin typeface="Arial (Body)"/>
                <a:ea typeface="+mn-ea"/>
                <a:cs typeface="+mn-cs"/>
              </a:rPr>
              <a:t>execute.</a:t>
            </a:r>
          </a:p>
          <a:p>
            <a:pPr lvl="0">
              <a:tabLst/>
              <a:defRPr/>
            </a:pPr>
            <a:r>
              <a:rPr lang="en-US" altLang="en-US" sz="2400" kern="1200" dirty="0">
                <a:solidFill>
                  <a:srgbClr val="000000"/>
                </a:solidFill>
                <a:latin typeface="Arial (Body)"/>
                <a:ea typeface="+mn-ea"/>
                <a:cs typeface="+mn-cs"/>
              </a:rPr>
              <a:t>In this example, iteration terminates when the counter exceeds 10.</a:t>
            </a:r>
          </a:p>
        </p:txBody>
      </p:sp>
    </p:spTree>
    <p:extLst>
      <p:ext uri="{BB962C8B-B14F-4D97-AF65-F5344CB8AC3E}">
        <p14:creationId xmlns:p14="http://schemas.microsoft.com/office/powerpoint/2010/main" val="2099326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(3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In this section we simply present the pseudocode algorithm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3.5) and the corresponding C program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3.6).</a:t>
            </a:r>
          </a:p>
          <a:p>
            <a:pPr lvl="0">
              <a:tabLst/>
              <a:defRPr/>
            </a:pPr>
            <a:r>
              <a:rPr lang="en-US" altLang="en-US" sz="2400" kern="1200" dirty="0">
                <a:solidFill>
                  <a:srgbClr val="000000"/>
                </a:solidFill>
                <a:latin typeface="Arial (Body)"/>
                <a:ea typeface="+mn-ea"/>
                <a:cs typeface="+mn-cs"/>
              </a:rPr>
              <a:t>In the next section we show how pseudocode algorithms are </a:t>
            </a:r>
            <a:r>
              <a:rPr lang="en-US" altLang="en-US" sz="2400" b="1" kern="1200" dirty="0">
                <a:solidFill>
                  <a:srgbClr val="000000"/>
                </a:solidFill>
                <a:latin typeface="Arial (Body)"/>
                <a:ea typeface="+mn-ea"/>
                <a:cs typeface="+mn-cs"/>
              </a:rPr>
              <a:t>developed</a:t>
            </a:r>
            <a:r>
              <a:rPr lang="en-US" altLang="en-US" sz="2400" kern="1200" dirty="0">
                <a:solidFill>
                  <a:srgbClr val="000000"/>
                </a:solidFill>
                <a:latin typeface="Arial (Body)"/>
                <a:ea typeface="+mn-ea"/>
                <a:cs typeface="+mn-cs"/>
              </a:rPr>
              <a:t>.</a:t>
            </a:r>
          </a:p>
          <a:p>
            <a:pPr lvl="0">
              <a:tabLst/>
              <a:defRPr/>
            </a:pPr>
            <a:r>
              <a:rPr lang="en-US" altLang="en-US" sz="2400" kern="1200" dirty="0">
                <a:solidFill>
                  <a:srgbClr val="000000"/>
                </a:solidFill>
                <a:latin typeface="Arial (Body)"/>
                <a:ea typeface="+mn-ea"/>
                <a:cs typeface="+mn-cs"/>
              </a:rPr>
              <a:t>Counter-controlled iteration is often called </a:t>
            </a:r>
            <a:r>
              <a:rPr lang="en-US" altLang="en-US" sz="2400" b="1" kern="1200" dirty="0">
                <a:solidFill>
                  <a:srgbClr val="000000"/>
                </a:solidFill>
                <a:latin typeface="Arial (Body)"/>
                <a:ea typeface="+mn-ea"/>
                <a:cs typeface="+mn-cs"/>
              </a:rPr>
              <a:t>definite iteration</a:t>
            </a:r>
            <a:r>
              <a:rPr lang="en-US" altLang="en-US" sz="2400" kern="1200" dirty="0">
                <a:solidFill>
                  <a:srgbClr val="000000"/>
                </a:solidFill>
                <a:latin typeface="Arial (Body)"/>
                <a:ea typeface="+mn-ea"/>
                <a:cs typeface="+mn-cs"/>
              </a:rPr>
              <a:t> because the number of iterations is known </a:t>
            </a:r>
            <a:r>
              <a:rPr lang="en-US" altLang="en-US" sz="2400" b="1" kern="1200" dirty="0">
                <a:solidFill>
                  <a:srgbClr val="000000"/>
                </a:solidFill>
                <a:latin typeface="Arial (Body)"/>
                <a:ea typeface="+mn-ea"/>
                <a:cs typeface="+mn-cs"/>
              </a:rPr>
              <a:t>before</a:t>
            </a:r>
            <a:r>
              <a:rPr lang="en-US" altLang="en-US" sz="2400" kern="1200" dirty="0">
                <a:solidFill>
                  <a:srgbClr val="000000"/>
                </a:solidFill>
                <a:latin typeface="Arial (Body)"/>
                <a:ea typeface="+mn-ea"/>
                <a:cs typeface="+mn-cs"/>
              </a:rPr>
              <a:t> the loop begins executing.</a:t>
            </a:r>
          </a:p>
        </p:txBody>
      </p:sp>
    </p:spTree>
    <p:extLst>
      <p:ext uri="{BB962C8B-B14F-4D97-AF65-F5344CB8AC3E}">
        <p14:creationId xmlns:p14="http://schemas.microsoft.com/office/powerpoint/2010/main" val="3652274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55896"/>
            <a:ext cx="8411029" cy="1600200"/>
          </a:xfrm>
        </p:spPr>
        <p:txBody>
          <a:bodyPr anchor="t"/>
          <a:lstStyle/>
          <a:p>
            <a:r>
              <a:rPr lang="en-US" sz="3000" dirty="0"/>
              <a:t>Figure 3.5 Pseudocode Algorithm That Uses Counter-Controlled Iteration to Solve the Class-Average Problem</a:t>
            </a:r>
          </a:p>
        </p:txBody>
      </p:sp>
      <p:pic>
        <p:nvPicPr>
          <p:cNvPr id="6" name="Picture 5" descr="The computer code has 10 lines. The lines read as follows. Line 1. Set total to zero. Line 2. Set grade counter to one. Line 3. blank. Line 4. While grade counter is less than or equal to ten. Line 5, indented once. Input the next grade. Line 6, indented once. Add the grade into the total. Line 7, indented once. Add one to the grade counter. Line 8. blank. Line 9. Set the class average to the total divided by ten. Line 10. Print the class aver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00" y="2457844"/>
            <a:ext cx="7557025" cy="2512145"/>
          </a:xfrm>
          <a:prstGeom prst="rect">
            <a:avLst/>
          </a:prstGeom>
        </p:spPr>
      </p:pic>
    </p:spTree>
    <p:extLst>
      <p:ext uri="{BB962C8B-B14F-4D97-AF65-F5344CB8AC3E}">
        <p14:creationId xmlns:p14="http://schemas.microsoft.com/office/powerpoint/2010/main" val="40112379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5896"/>
            <a:ext cx="8229600" cy="1066799"/>
          </a:xfrm>
        </p:spPr>
        <p:txBody>
          <a:bodyPr anchor="b"/>
          <a:lstStyle/>
          <a:p>
            <a:r>
              <a:rPr lang="en-US" dirty="0"/>
              <a:t>Figure 3.6 Class-Average Problem with Counter-Controlled Iteration</a:t>
            </a:r>
            <a:r>
              <a:rPr lang="en-US" dirty="0" smtClean="0"/>
              <a:t> </a:t>
            </a:r>
            <a:r>
              <a:rPr lang="en-US" sz="2000" b="0" dirty="0" smtClean="0"/>
              <a:t>(1 </a:t>
            </a:r>
            <a:r>
              <a:rPr lang="en-US" sz="2000" b="0" dirty="0"/>
              <a:t>of </a:t>
            </a:r>
            <a:r>
              <a:rPr lang="en-US" sz="2000" b="0" dirty="0" smtClean="0"/>
              <a:t>2)</a:t>
            </a:r>
            <a:endParaRPr lang="en-US" sz="2000" b="0" dirty="0"/>
          </a:p>
        </p:txBody>
      </p:sp>
      <p:pic>
        <p:nvPicPr>
          <p:cNvPr id="6" name="Picture 5" descr="The computer code has 29 lines. The lines read as follows. Line 1. forward slash forward slash F i g period 3 period 6 colon f i g 0 3 underscore 0 6 period c. Line 2. forward slash forward slash Class average program with counter dash controlled iteration period. Line 3. hash include left angle bracket s t d i o period h right angle bracket. Line 4. blank. Line 5. forward slash forward slash function main begins program execution. Line 6. I n t main left parenthesis void right parenthesis. Line 7. left brace. Line 8, indented once. unsigned i n t counter semicolon forward slash forward slash number of grade to be entered next. Line 8 is highlighted. Line 9, indented once. i n t grade semicolon forward slash forward slash grade value. Line 10, indented once. i n t total semicolon forward slash forward slash sum of grades entered by user. Line 11, indented once. i n t average semicolon forward slash forward slash average of grades. Line 12. blank. Line 13, indented once. forward slash forward slash initialization phase. Line 14, indented once. total equals 0 semicolon forward slash forward slash initialize total. Line 15, indented once. counter equals 1 semicolon forward slash forward slash initialize loop counter. Line 15 is highlighted. Line 16. blank. Line 17, indented once. forward slash forward slash processing phase. Line 18, indented once. while left parenthesis counter less than sign equals 10 right parenthesis left brace forward slash forward slash loop 10 times. The words, counter less than sign equals 10, in line 18 are highlighted. Line 19, indented twice. print f left parenthesis double quote percent sign s double quote comma double quote Enter grade colon double quote right parenthesis semicolon forward slash forward slash prompt for input. Line 20, indented twice. scan f left parenthesis double quote percent sign d double quote comma ampersand grade right parenthesis semicolon forward slash forward slash read grade from user. Line 21, indented twice. total plus total plus grade semicolon forward slash forward slash add grade to total. Line 22, indented twice. counter equals counter plus 1 semicolon forward slash forward slash increment counter. Line 22 is highlighted. Line 23, indented once. right brace forward slash forward slash end while. Line 2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927" y="1648952"/>
            <a:ext cx="6326145" cy="4160180"/>
          </a:xfrm>
          <a:prstGeom prst="rect">
            <a:avLst/>
          </a:prstGeom>
        </p:spPr>
      </p:pic>
    </p:spTree>
    <p:extLst>
      <p:ext uri="{BB962C8B-B14F-4D97-AF65-F5344CB8AC3E}">
        <p14:creationId xmlns:p14="http://schemas.microsoft.com/office/powerpoint/2010/main" val="333749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5896"/>
            <a:ext cx="8229600" cy="1066799"/>
          </a:xfrm>
        </p:spPr>
        <p:txBody>
          <a:bodyPr anchor="b"/>
          <a:lstStyle/>
          <a:p>
            <a:r>
              <a:rPr lang="en-US" dirty="0"/>
              <a:t>Figure 3.6 Class-Average Problem with Counter-Controlled Iteration </a:t>
            </a:r>
            <a:r>
              <a:rPr lang="en-US" sz="2000" b="0" dirty="0" smtClean="0"/>
              <a:t>(</a:t>
            </a:r>
            <a:r>
              <a:rPr lang="en-US" sz="2000" b="0" dirty="0"/>
              <a:t>2</a:t>
            </a:r>
            <a:r>
              <a:rPr lang="en-US" sz="2000" b="0" dirty="0" smtClean="0"/>
              <a:t> </a:t>
            </a:r>
            <a:r>
              <a:rPr lang="en-US" sz="2000" b="0" dirty="0"/>
              <a:t>of </a:t>
            </a:r>
            <a:r>
              <a:rPr lang="en-US" sz="2000" b="0" dirty="0" smtClean="0"/>
              <a:t>2)</a:t>
            </a:r>
            <a:endParaRPr lang="en-US" dirty="0"/>
          </a:p>
        </p:txBody>
      </p:sp>
      <p:pic>
        <p:nvPicPr>
          <p:cNvPr id="6" name="Picture 5" descr="The code continues. Line 25, indented once. forward slash forward slash termination phase. Line 26, indented once. average equals total forward slash 10 semicolon forward slash forward slash integer division. Line 27. Blank. Line 28, indented once. print f left parenthesis double quote Class average is percent sign d back slash n double quote comma average right parenthesis semicolon forward slash forward slash display result. Line 29. right brace forward slash forward slash end function main. The code output has 11 lines. The lines read as follows. Line 1. Enter grade colon 98. Line 2. Enter grade colon 76. Line 3. Enter grade colon 71. Line 4. Enter grade colon 87. Line 5. Enter grade colon 83. Line 6. Enter grade colon 90. Line 7. Enter grade colon 57. Line 8. Enter grade colon 79. Line 9. Enter grade colon 82. Line 10. Enter grade colon 94. Line 11. Class average is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82" y="1904571"/>
            <a:ext cx="7654636" cy="3706091"/>
          </a:xfrm>
          <a:prstGeom prst="rect">
            <a:avLst/>
          </a:prstGeom>
        </p:spPr>
      </p:pic>
    </p:spTree>
    <p:extLst>
      <p:ext uri="{BB962C8B-B14F-4D97-AF65-F5344CB8AC3E}">
        <p14:creationId xmlns:p14="http://schemas.microsoft.com/office/powerpoint/2010/main" val="1206726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(4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The algorithm mentions a total and a counter.</a:t>
            </a:r>
          </a:p>
          <a:p>
            <a:pPr lvl="0">
              <a:tabLst/>
              <a:defRPr/>
            </a:pPr>
            <a:r>
              <a:rPr lang="en-US" altLang="en-US" sz="2400" kern="1200" dirty="0">
                <a:solidFill>
                  <a:srgbClr val="000000"/>
                </a:solidFill>
                <a:latin typeface="Arial (Body)"/>
                <a:ea typeface="+mn-ea"/>
                <a:cs typeface="+mn-cs"/>
              </a:rPr>
              <a:t>A </a:t>
            </a:r>
            <a:r>
              <a:rPr lang="en-US" altLang="en-US" sz="2400" b="1" kern="1200" dirty="0">
                <a:solidFill>
                  <a:srgbClr val="000000"/>
                </a:solidFill>
                <a:latin typeface="Arial (Body)"/>
                <a:ea typeface="+mn-ea"/>
                <a:cs typeface="+mn-cs"/>
              </a:rPr>
              <a:t>total</a:t>
            </a:r>
            <a:r>
              <a:rPr lang="en-US" altLang="en-US" sz="2400" kern="1200" dirty="0">
                <a:solidFill>
                  <a:srgbClr val="000000"/>
                </a:solidFill>
                <a:latin typeface="Arial (Body)"/>
                <a:ea typeface="+mn-ea"/>
                <a:cs typeface="+mn-cs"/>
              </a:rPr>
              <a:t> is a variable used to accumulate the sum of a series of values.</a:t>
            </a:r>
          </a:p>
          <a:p>
            <a:pPr lvl="0">
              <a:tabLst/>
              <a:defRPr/>
            </a:pPr>
            <a:r>
              <a:rPr lang="en-US" altLang="en-US" sz="2400" kern="1200" dirty="0">
                <a:solidFill>
                  <a:srgbClr val="000000"/>
                </a:solidFill>
                <a:latin typeface="Arial (Body)"/>
                <a:ea typeface="+mn-ea"/>
                <a:cs typeface="+mn-cs"/>
              </a:rPr>
              <a:t>A counter is a variable used to count—in this case, to count the number of grades entered.</a:t>
            </a:r>
          </a:p>
          <a:p>
            <a:pPr lvl="0">
              <a:tabLst/>
              <a:defRPr/>
            </a:pPr>
            <a:r>
              <a:rPr lang="en-US" altLang="en-US" sz="2400" kern="1200" dirty="0">
                <a:solidFill>
                  <a:srgbClr val="000000"/>
                </a:solidFill>
                <a:latin typeface="Arial (Body)"/>
                <a:ea typeface="+mn-ea"/>
                <a:cs typeface="+mn-cs"/>
              </a:rPr>
              <a:t>Because the counter variable is used to count from 1 to 10 in this program (all positive values), we declared the variable as an </a:t>
            </a:r>
            <a:r>
              <a:rPr lang="en-US" altLang="en-US" sz="2400" kern="1200" dirty="0" smtClean="0">
                <a:solidFill>
                  <a:srgbClr val="000000"/>
                </a:solidFill>
                <a:latin typeface="Consolas" panose="020B0609020204030204" pitchFamily="49" charset="0"/>
                <a:ea typeface="+mn-ea"/>
                <a:cs typeface="+mn-cs"/>
              </a:rPr>
              <a:t>unsigned</a:t>
            </a:r>
            <a:r>
              <a:rPr lang="en-US" altLang="en-US" sz="2400" kern="1200" dirty="0" smtClean="0">
                <a:solidFill>
                  <a:srgbClr val="000000"/>
                </a:solidFill>
                <a:latin typeface="Arial (Body)"/>
                <a:ea typeface="+mn-ea"/>
                <a:cs typeface="+mn-cs"/>
              </a:rPr>
              <a:t> </a:t>
            </a:r>
            <a:r>
              <a:rPr lang="en-US" altLang="en-US" sz="2400" kern="1200" dirty="0" smtClean="0">
                <a:solidFill>
                  <a:srgbClr val="000000"/>
                </a:solidFill>
                <a:latin typeface="Consolas" panose="020B0609020204030204" pitchFamily="49" charset="0"/>
                <a:ea typeface="+mn-ea"/>
                <a:cs typeface="+mn-cs"/>
              </a:rPr>
              <a:t>int</a:t>
            </a:r>
            <a:r>
              <a:rPr lang="en-US" altLang="en-US" sz="2400" kern="1200" dirty="0">
                <a:solidFill>
                  <a:srgbClr val="000000"/>
                </a:solidFill>
                <a:latin typeface="Arial (Body)"/>
                <a:ea typeface="+mn-ea"/>
                <a:cs typeface="+mn-cs"/>
              </a:rPr>
              <a:t>, which can store only non-negative values (that is, 0 and higher).</a:t>
            </a:r>
          </a:p>
        </p:txBody>
      </p:sp>
    </p:spTree>
    <p:extLst>
      <p:ext uri="{BB962C8B-B14F-4D97-AF65-F5344CB8AC3E}">
        <p14:creationId xmlns:p14="http://schemas.microsoft.com/office/powerpoint/2010/main" val="753644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(5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Variables used to store totals should normally be initialized to zero before being used in a program; otherwise the sum would include the previous value stored in the total’s memory location.</a:t>
            </a:r>
          </a:p>
          <a:p>
            <a:pPr lvl="0">
              <a:tabLst/>
              <a:defRPr/>
            </a:pPr>
            <a:r>
              <a:rPr lang="en-US" altLang="en-US" sz="2400" kern="1200" dirty="0">
                <a:solidFill>
                  <a:srgbClr val="000000"/>
                </a:solidFill>
                <a:latin typeface="Arial (Body)"/>
                <a:ea typeface="+mn-ea"/>
                <a:cs typeface="+mn-cs"/>
              </a:rPr>
              <a:t>Counter variables are normally initialized to zero or one, depending on their use (we’ll present examples of each).</a:t>
            </a:r>
          </a:p>
          <a:p>
            <a:pPr lvl="0">
              <a:tabLst/>
              <a:defRPr/>
            </a:pPr>
            <a:r>
              <a:rPr lang="en-US" altLang="en-US" sz="2400" kern="1200" dirty="0">
                <a:solidFill>
                  <a:srgbClr val="000000"/>
                </a:solidFill>
                <a:latin typeface="Arial (Body)"/>
                <a:ea typeface="+mn-ea"/>
                <a:cs typeface="+mn-cs"/>
              </a:rPr>
              <a:t>An uninitialized variable contains a </a:t>
            </a:r>
            <a:r>
              <a:rPr lang="en-US" altLang="en-US" sz="2400" b="1" kern="1200" dirty="0">
                <a:solidFill>
                  <a:srgbClr val="000000"/>
                </a:solidFill>
                <a:latin typeface="Arial (Body)"/>
                <a:ea typeface="+mn-ea"/>
                <a:cs typeface="+mn-cs"/>
              </a:rPr>
              <a:t>“garbage” value</a:t>
            </a:r>
            <a:r>
              <a:rPr lang="en-US" altLang="en-US" sz="2400" kern="1200" dirty="0">
                <a:solidFill>
                  <a:srgbClr val="000000"/>
                </a:solidFill>
                <a:latin typeface="Arial (Body)"/>
                <a:ea typeface="+mn-ea"/>
                <a:cs typeface="+mn-cs"/>
              </a:rPr>
              <a:t>—the value last stored in the memory location reserved for that variable.</a:t>
            </a:r>
          </a:p>
        </p:txBody>
      </p:sp>
    </p:spTree>
    <p:extLst>
      <p:ext uri="{BB962C8B-B14F-4D97-AF65-F5344CB8AC3E}">
        <p14:creationId xmlns:p14="http://schemas.microsoft.com/office/powerpoint/2010/main" val="39728221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3.4</a:t>
            </a:r>
          </a:p>
        </p:txBody>
      </p:sp>
      <p:sp>
        <p:nvSpPr>
          <p:cNvPr id="5" name="Text Placeholder 4"/>
          <p:cNvSpPr>
            <a:spLocks noGrp="1"/>
          </p:cNvSpPr>
          <p:nvPr>
            <p:ph type="body" idx="1"/>
          </p:nvPr>
        </p:nvSpPr>
        <p:spPr/>
        <p:txBody>
          <a:bodyPr/>
          <a:lstStyle/>
          <a:p>
            <a:pPr marL="0" indent="0">
              <a:buNone/>
            </a:pPr>
            <a:r>
              <a:rPr lang="en-US" sz="2400" dirty="0">
                <a:latin typeface="+mn-lt"/>
              </a:rPr>
              <a:t>If a counter or total isn’t initialized, the results of your program will probably be </a:t>
            </a:r>
            <a:r>
              <a:rPr lang="en-US" sz="2400" dirty="0" smtClean="0">
                <a:latin typeface="+mn-lt"/>
              </a:rPr>
              <a:t>incorrect.</a:t>
            </a:r>
          </a:p>
          <a:p>
            <a:pPr marL="0" indent="0">
              <a:buNone/>
            </a:pPr>
            <a:r>
              <a:rPr lang="en-US" sz="2400" dirty="0" smtClean="0">
                <a:latin typeface="+mn-lt"/>
              </a:rPr>
              <a:t>This </a:t>
            </a:r>
            <a:r>
              <a:rPr lang="en-US" sz="2400" dirty="0">
                <a:latin typeface="+mn-lt"/>
              </a:rPr>
              <a:t>is an example of a logic error.</a:t>
            </a:r>
          </a:p>
        </p:txBody>
      </p:sp>
    </p:spTree>
    <p:extLst>
      <p:ext uri="{BB962C8B-B14F-4D97-AF65-F5344CB8AC3E}">
        <p14:creationId xmlns:p14="http://schemas.microsoft.com/office/powerpoint/2010/main" val="2464878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3.2 Algorithms </a:t>
            </a:r>
            <a:r>
              <a:rPr lang="en-US" altLang="en-US" sz="2000" b="0" kern="1200" dirty="0" smtClean="0">
                <a:latin typeface="Times New Roman" panose="02020603050405020304" pitchFamily="18" charset="0"/>
                <a:ea typeface="+mj-ea"/>
                <a:cs typeface="+mj-cs"/>
              </a:rPr>
              <a:t>(2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Consider the “rise-and-shine algorithm” followed by one junior executive for getting out of bed and going to work: (1) Get out of bed, (2) take off pajamas, (3) take a shower, (4) get dressed, (5) eat breakfast, (6) carpool to work.</a:t>
            </a:r>
          </a:p>
          <a:p>
            <a:pPr lvl="0">
              <a:tabLst/>
            </a:pPr>
            <a:r>
              <a:rPr lang="en-US" altLang="en-US" sz="2400" kern="1200" dirty="0">
                <a:solidFill>
                  <a:srgbClr val="000000"/>
                </a:solidFill>
                <a:latin typeface="Arial (Body)"/>
                <a:ea typeface="+mn-ea"/>
                <a:cs typeface="+mn-cs"/>
              </a:rPr>
              <a:t>This routine gets the executive to work well prepared to make critical decisions.</a:t>
            </a:r>
          </a:p>
        </p:txBody>
      </p:sp>
    </p:spTree>
    <p:extLst>
      <p:ext uri="{BB962C8B-B14F-4D97-AF65-F5344CB8AC3E}">
        <p14:creationId xmlns:p14="http://schemas.microsoft.com/office/powerpoint/2010/main" val="22240589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3.4</a:t>
            </a:r>
          </a:p>
        </p:txBody>
      </p:sp>
      <p:sp>
        <p:nvSpPr>
          <p:cNvPr id="5" name="Text Placeholder 4"/>
          <p:cNvSpPr>
            <a:spLocks noGrp="1"/>
          </p:cNvSpPr>
          <p:nvPr>
            <p:ph type="body" idx="1"/>
          </p:nvPr>
        </p:nvSpPr>
        <p:spPr/>
        <p:txBody>
          <a:bodyPr/>
          <a:lstStyle/>
          <a:p>
            <a:pPr marL="0" indent="0">
              <a:buNone/>
            </a:pPr>
            <a:r>
              <a:rPr lang="en-US" sz="2400" dirty="0">
                <a:latin typeface="+mn-lt"/>
              </a:rPr>
              <a:t>Initialize all counters and totals.</a:t>
            </a:r>
          </a:p>
        </p:txBody>
      </p:sp>
    </p:spTree>
    <p:extLst>
      <p:ext uri="{BB962C8B-B14F-4D97-AF65-F5344CB8AC3E}">
        <p14:creationId xmlns:p14="http://schemas.microsoft.com/office/powerpoint/2010/main" val="7321129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kern="1200" dirty="0" smtClean="0">
                <a:solidFill>
                  <a:schemeClr val="tx2"/>
                </a:solidFill>
                <a:latin typeface="Times New Roman" panose="02020603050405020304" pitchFamily="18" charset="0"/>
                <a:ea typeface="+mj-ea"/>
                <a:cs typeface="Times New Roman" panose="02020603050405020304" pitchFamily="18" charset="0"/>
              </a:rPr>
              <a:t>3.8 Formulating Algorithms Case Study 1: Counter-Controlled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(6 of 6)</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average calculation in the program produced an integer result of 81.</a:t>
            </a:r>
          </a:p>
          <a:p>
            <a:pPr lvl="0">
              <a:tabLst/>
            </a:pPr>
            <a:r>
              <a:rPr lang="en-US" altLang="en-US" sz="2400" kern="1200" dirty="0">
                <a:solidFill>
                  <a:srgbClr val="000000"/>
                </a:solidFill>
                <a:latin typeface="Arial (Body)"/>
                <a:ea typeface="+mn-ea"/>
                <a:cs typeface="+mn-cs"/>
              </a:rPr>
              <a:t>Actually, the sum of the grades in this example is 817, which when divided by 10 should yield 81.7, i.e., a number with a </a:t>
            </a:r>
            <a:r>
              <a:rPr lang="en-US" altLang="en-US" sz="2400" b="1" kern="1200" dirty="0">
                <a:solidFill>
                  <a:srgbClr val="000000"/>
                </a:solidFill>
                <a:latin typeface="Arial (Body)"/>
                <a:ea typeface="+mn-ea"/>
                <a:cs typeface="+mn-cs"/>
              </a:rPr>
              <a:t>decimal point</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We’ll see how to deal with such numbers (called </a:t>
            </a:r>
            <a:r>
              <a:rPr lang="en-US" altLang="en-US" sz="2400" b="1" kern="1200" dirty="0">
                <a:solidFill>
                  <a:srgbClr val="000000"/>
                </a:solidFill>
                <a:latin typeface="Arial (Body)"/>
                <a:ea typeface="+mn-ea"/>
                <a:cs typeface="+mn-cs"/>
              </a:rPr>
              <a:t>floating-point numbers</a:t>
            </a:r>
            <a:r>
              <a:rPr lang="en-US" altLang="en-US" sz="2400" kern="1200" dirty="0">
                <a:solidFill>
                  <a:srgbClr val="000000"/>
                </a:solidFill>
                <a:latin typeface="Arial (Body)"/>
                <a:ea typeface="+mn-ea"/>
                <a:cs typeface="+mn-cs"/>
              </a:rPr>
              <a:t>) in the next section.</a:t>
            </a:r>
          </a:p>
        </p:txBody>
      </p:sp>
    </p:spTree>
    <p:extLst>
      <p:ext uri="{BB962C8B-B14F-4D97-AF65-F5344CB8AC3E}">
        <p14:creationId xmlns:p14="http://schemas.microsoft.com/office/powerpoint/2010/main" val="28573623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1808157"/>
          </a:xfrm>
        </p:spPr>
        <p:txBody>
          <a:bodyPr wrap="square" lIns="91425" tIns="91425" rIns="91425" bIns="91425">
            <a:spAutoFit/>
          </a:bodyPr>
          <a:lstStyle/>
          <a:p>
            <a:pPr lvl="0" indent="-255600">
              <a:tabLst/>
              <a:defRPr/>
            </a:pPr>
            <a:r>
              <a:rPr lang="en-US" altLang="en-US" sz="2200" kern="1200" dirty="0">
                <a:solidFill>
                  <a:srgbClr val="000000"/>
                </a:solidFill>
                <a:latin typeface="+mn-lt"/>
                <a:ea typeface="+mn-ea"/>
                <a:cs typeface="+mn-cs"/>
              </a:rPr>
              <a:t>Let’s generalize the class-average problem.</a:t>
            </a:r>
          </a:p>
          <a:p>
            <a:pPr lvl="0" indent="-255600">
              <a:tabLst/>
              <a:defRPr/>
            </a:pPr>
            <a:r>
              <a:rPr lang="en-US" altLang="en-US" sz="2200" kern="1200" dirty="0">
                <a:solidFill>
                  <a:srgbClr val="000000"/>
                </a:solidFill>
                <a:latin typeface="+mn-lt"/>
                <a:ea typeface="+mn-ea"/>
                <a:cs typeface="+mn-cs"/>
              </a:rPr>
              <a:t>Consider the following problem:</a:t>
            </a:r>
          </a:p>
          <a:p>
            <a:pPr marL="741600" lvl="1" indent="-284400">
              <a:buFont typeface="Arial" panose="020B0604020202020204" pitchFamily="34" charset="0"/>
              <a:buChar char="–"/>
              <a:defRPr/>
            </a:pPr>
            <a:r>
              <a:rPr lang="en-US" altLang="en-US" sz="2200" dirty="0" smtClean="0">
                <a:solidFill>
                  <a:srgbClr val="000000"/>
                </a:solidFill>
                <a:latin typeface="+mn-lt"/>
                <a:cs typeface="Times New Roman" pitchFamily="18" charset="0"/>
              </a:rPr>
              <a:t>Develop </a:t>
            </a:r>
            <a:r>
              <a:rPr lang="en-US" altLang="en-US" sz="2200" dirty="0">
                <a:solidFill>
                  <a:srgbClr val="000000"/>
                </a:solidFill>
                <a:latin typeface="+mn-lt"/>
                <a:cs typeface="Times New Roman" pitchFamily="18" charset="0"/>
              </a:rPr>
              <a:t>a class-average program that will process an arbitrary number of grades each time the program is run</a:t>
            </a:r>
            <a:r>
              <a:rPr lang="en-US" altLang="en-US" sz="2200" dirty="0" smtClean="0">
                <a:solidFill>
                  <a:srgbClr val="000000"/>
                </a:solidFill>
                <a:latin typeface="+mn-lt"/>
                <a:cs typeface="Times New Roman" pitchFamily="18" charset="0"/>
              </a:rPr>
              <a:t>.</a:t>
            </a:r>
            <a:endParaRPr lang="en-US" altLang="en-US" sz="2200" b="1" kern="1200" dirty="0">
              <a:solidFill>
                <a:srgbClr val="000000"/>
              </a:solidFill>
              <a:latin typeface="+mn-lt"/>
              <a:ea typeface="+mn-ea"/>
              <a:cs typeface="Times New Roman" pitchFamily="18" charset="0"/>
            </a:endParaRPr>
          </a:p>
        </p:txBody>
      </p:sp>
      <p:sp>
        <p:nvSpPr>
          <p:cNvPr id="4" name="Content Placeholder 3"/>
          <p:cNvSpPr>
            <a:spLocks noGrp="1"/>
          </p:cNvSpPr>
          <p:nvPr>
            <p:ph idx="13"/>
          </p:nvPr>
        </p:nvSpPr>
        <p:spPr>
          <a:xfrm>
            <a:off x="457200" y="3328789"/>
            <a:ext cx="8229600" cy="2883326"/>
          </a:xfrm>
        </p:spPr>
        <p:txBody>
          <a:bodyPr/>
          <a:lstStyle/>
          <a:p>
            <a:pPr lvl="0" indent="-255600">
              <a:tabLst/>
              <a:defRPr/>
            </a:pPr>
            <a:r>
              <a:rPr lang="en-US" altLang="en-US" sz="2200" kern="1200" dirty="0">
                <a:solidFill>
                  <a:srgbClr val="000000"/>
                </a:solidFill>
                <a:latin typeface="Arial (Body)"/>
              </a:rPr>
              <a:t>In the first class-average example, the number of grades (10) was known in advance.</a:t>
            </a:r>
          </a:p>
          <a:p>
            <a:pPr lvl="0" indent="-255600">
              <a:tabLst/>
              <a:defRPr/>
            </a:pPr>
            <a:r>
              <a:rPr lang="en-US" altLang="en-US" sz="2200" kern="1200" dirty="0">
                <a:solidFill>
                  <a:srgbClr val="000000"/>
                </a:solidFill>
                <a:latin typeface="Arial (Body)"/>
              </a:rPr>
              <a:t>In this example, the program must process an arbitrary number of grades.</a:t>
            </a:r>
          </a:p>
          <a:p>
            <a:pPr lvl="0" indent="-255600">
              <a:tabLst/>
              <a:defRPr/>
            </a:pPr>
            <a:r>
              <a:rPr lang="en-US" altLang="en-US" sz="2200" kern="1200" dirty="0">
                <a:solidFill>
                  <a:srgbClr val="000000"/>
                </a:solidFill>
                <a:latin typeface="Arial (Body)"/>
              </a:rPr>
              <a:t>How can the program determine when to stop the input of grades? How will it know when to calculate and print the class average</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22798757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(2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One way to solve this problem is to use a special value called a </a:t>
            </a:r>
            <a:r>
              <a:rPr lang="en-US" altLang="en-US" sz="2400" b="1" kern="1200" dirty="0">
                <a:solidFill>
                  <a:srgbClr val="000000"/>
                </a:solidFill>
                <a:latin typeface="Arial (Body)"/>
                <a:ea typeface="+mn-ea"/>
                <a:cs typeface="+mn-cs"/>
              </a:rPr>
              <a:t>sentinel value</a:t>
            </a:r>
            <a:r>
              <a:rPr lang="en-US" altLang="en-US" sz="2400" kern="1200" dirty="0">
                <a:solidFill>
                  <a:srgbClr val="000000"/>
                </a:solidFill>
                <a:latin typeface="Arial (Body)"/>
                <a:ea typeface="+mn-ea"/>
                <a:cs typeface="+mn-cs"/>
              </a:rPr>
              <a:t> (also called a </a:t>
            </a:r>
            <a:r>
              <a:rPr lang="en-US" altLang="en-US" sz="2400" b="1" kern="1200" dirty="0">
                <a:solidFill>
                  <a:srgbClr val="000000"/>
                </a:solidFill>
                <a:latin typeface="Arial (Body)"/>
                <a:ea typeface="+mn-ea"/>
                <a:cs typeface="+mn-cs"/>
              </a:rPr>
              <a:t>signal value</a:t>
            </a:r>
            <a:r>
              <a:rPr lang="en-US" altLang="en-US" sz="2400" kern="1200" dirty="0">
                <a:solidFill>
                  <a:srgbClr val="000000"/>
                </a:solidFill>
                <a:latin typeface="Arial (Body)"/>
                <a:ea typeface="+mn-ea"/>
                <a:cs typeface="+mn-cs"/>
              </a:rPr>
              <a:t>, a </a:t>
            </a:r>
            <a:r>
              <a:rPr lang="en-US" altLang="en-US" sz="2400" b="1" kern="1200" dirty="0">
                <a:solidFill>
                  <a:srgbClr val="000000"/>
                </a:solidFill>
                <a:latin typeface="Arial (Body)"/>
                <a:ea typeface="+mn-ea"/>
                <a:cs typeface="+mn-cs"/>
              </a:rPr>
              <a:t>dummy value</a:t>
            </a:r>
            <a:r>
              <a:rPr lang="en-US" altLang="en-US" sz="2400" kern="1200" dirty="0">
                <a:solidFill>
                  <a:srgbClr val="000000"/>
                </a:solidFill>
                <a:latin typeface="Arial (Body)"/>
                <a:ea typeface="+mn-ea"/>
                <a:cs typeface="+mn-cs"/>
              </a:rPr>
              <a:t>, or a </a:t>
            </a:r>
            <a:r>
              <a:rPr lang="en-US" altLang="en-US" sz="2400" b="1" kern="1200" dirty="0">
                <a:solidFill>
                  <a:srgbClr val="000000"/>
                </a:solidFill>
                <a:latin typeface="Arial (Body)"/>
                <a:ea typeface="+mn-ea"/>
                <a:cs typeface="+mn-cs"/>
              </a:rPr>
              <a:t>flag value</a:t>
            </a:r>
            <a:r>
              <a:rPr lang="en-US" altLang="en-US" sz="2400" kern="1200" dirty="0">
                <a:solidFill>
                  <a:srgbClr val="000000"/>
                </a:solidFill>
                <a:latin typeface="Arial (Body)"/>
                <a:ea typeface="+mn-ea"/>
                <a:cs typeface="+mn-cs"/>
              </a:rPr>
              <a:t>) to indicate “end of data entry</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defRPr/>
            </a:pPr>
            <a:r>
              <a:rPr lang="en-US" altLang="en-US" sz="2400" kern="1200" dirty="0">
                <a:solidFill>
                  <a:srgbClr val="000000"/>
                </a:solidFill>
                <a:latin typeface="Arial (Body)"/>
                <a:ea typeface="+mn-ea"/>
                <a:cs typeface="+mn-cs"/>
              </a:rPr>
              <a:t>The user types in grades until all legitimate grades have been entered.</a:t>
            </a:r>
          </a:p>
          <a:p>
            <a:pPr lvl="0">
              <a:tabLst/>
              <a:defRPr/>
            </a:pPr>
            <a:r>
              <a:rPr lang="en-US" altLang="en-US" sz="2400" kern="1200" dirty="0">
                <a:solidFill>
                  <a:srgbClr val="000000"/>
                </a:solidFill>
                <a:latin typeface="Arial (Body)"/>
                <a:ea typeface="+mn-ea"/>
                <a:cs typeface="+mn-cs"/>
              </a:rPr>
              <a:t>The user then types the sentinel value to indicate “the last grade has been entered.”</a:t>
            </a:r>
          </a:p>
          <a:p>
            <a:pPr lvl="0">
              <a:tabLst/>
              <a:defRPr/>
            </a:pPr>
            <a:r>
              <a:rPr lang="en-US" altLang="en-US" sz="2400" kern="1200" dirty="0">
                <a:solidFill>
                  <a:srgbClr val="000000"/>
                </a:solidFill>
                <a:latin typeface="Arial (Body)"/>
                <a:ea typeface="+mn-ea"/>
                <a:cs typeface="+mn-cs"/>
              </a:rPr>
              <a:t>Sentinel-controlled iteration is often called </a:t>
            </a:r>
            <a:r>
              <a:rPr lang="en-US" altLang="en-US" sz="2400" b="1" kern="1200" dirty="0">
                <a:solidFill>
                  <a:srgbClr val="000000"/>
                </a:solidFill>
                <a:latin typeface="Arial (Body)"/>
                <a:ea typeface="+mn-ea"/>
                <a:cs typeface="+mn-cs"/>
              </a:rPr>
              <a:t>indefinite iteration</a:t>
            </a:r>
            <a:r>
              <a:rPr lang="en-US" altLang="en-US" sz="2400" kern="1200" dirty="0">
                <a:solidFill>
                  <a:srgbClr val="000000"/>
                </a:solidFill>
                <a:latin typeface="Arial (Body)"/>
                <a:ea typeface="+mn-ea"/>
                <a:cs typeface="+mn-cs"/>
              </a:rPr>
              <a:t> because the number of iterations isn’t known before the loop begins executing.</a:t>
            </a:r>
          </a:p>
        </p:txBody>
      </p:sp>
    </p:spTree>
    <p:extLst>
      <p:ext uri="{BB962C8B-B14F-4D97-AF65-F5344CB8AC3E}">
        <p14:creationId xmlns:p14="http://schemas.microsoft.com/office/powerpoint/2010/main" val="5823605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(3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Clearly, the sentinel value must be chosen so that it cannot be confused with an acceptable input value.</a:t>
            </a:r>
          </a:p>
          <a:p>
            <a:pPr lvl="0">
              <a:tabLst/>
            </a:pPr>
            <a:r>
              <a:rPr lang="en-US" altLang="en-US" sz="2400" kern="1200" dirty="0">
                <a:solidFill>
                  <a:srgbClr val="000000"/>
                </a:solidFill>
                <a:latin typeface="Arial (Body)"/>
                <a:ea typeface="+mn-ea"/>
                <a:cs typeface="+mn-cs"/>
              </a:rPr>
              <a:t>Because grades on a quiz are normally nonnegative integers, </a:t>
            </a:r>
            <a:r>
              <a:rPr lang="en-US" altLang="en-US" sz="2400" kern="1200" dirty="0" smtClean="0">
                <a:solidFill>
                  <a:srgbClr val="000000"/>
                </a:solidFill>
                <a:latin typeface="Arial (Body)"/>
                <a:ea typeface="+mn-ea"/>
                <a:cs typeface="+mn-cs"/>
              </a:rPr>
              <a:t>−1 </a:t>
            </a:r>
            <a:r>
              <a:rPr lang="en-US" altLang="en-US" sz="2400" kern="1200" dirty="0">
                <a:solidFill>
                  <a:srgbClr val="000000"/>
                </a:solidFill>
                <a:latin typeface="Arial (Body)"/>
                <a:ea typeface="+mn-ea"/>
                <a:cs typeface="+mn-cs"/>
              </a:rPr>
              <a:t>is an acceptable sentinel value for this problem.</a:t>
            </a:r>
          </a:p>
          <a:p>
            <a:pPr lvl="0">
              <a:tabLst/>
            </a:pPr>
            <a:r>
              <a:rPr lang="en-US" altLang="en-US" sz="2400" kern="1200" dirty="0">
                <a:solidFill>
                  <a:srgbClr val="000000"/>
                </a:solidFill>
                <a:latin typeface="Arial (Body)"/>
                <a:ea typeface="+mn-ea"/>
                <a:cs typeface="+mn-cs"/>
              </a:rPr>
              <a:t>Thus, a run of the class-average program might process a stream of inputs such as 95, 96, 75, 74, 89 and </a:t>
            </a:r>
            <a:r>
              <a:rPr lang="en-US" altLang="en-US" sz="2400" kern="1200" dirty="0" smtClean="0">
                <a:solidFill>
                  <a:srgbClr val="000000"/>
                </a:solidFill>
                <a:latin typeface="Arial (Body)"/>
              </a:rPr>
              <a:t>−</a:t>
            </a:r>
            <a:r>
              <a:rPr lang="en-US" altLang="en-US" sz="2400" kern="1200" dirty="0" smtClean="0">
                <a:solidFill>
                  <a:srgbClr val="000000"/>
                </a:solidFill>
                <a:latin typeface="Arial (Body)"/>
                <a:ea typeface="+mn-ea"/>
                <a:cs typeface="+mn-cs"/>
              </a:rPr>
              <a:t>1</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 program would then compute and print the class average for the grades 95, 96, 75, 74, and 89 </a:t>
            </a:r>
            <a:r>
              <a:rPr lang="en-US" altLang="en-US" sz="2400" kern="1200" dirty="0" smtClean="0">
                <a:solidFill>
                  <a:srgbClr val="000000"/>
                </a:solidFill>
                <a:latin typeface="Arial (Body)"/>
                <a:ea typeface="+mn-ea"/>
                <a:cs typeface="+mn-cs"/>
              </a:rPr>
              <a:t>(</a:t>
            </a:r>
            <a:r>
              <a:rPr lang="en-US" altLang="en-US" sz="2400" kern="1200" dirty="0" smtClean="0">
                <a:solidFill>
                  <a:srgbClr val="000000"/>
                </a:solidFill>
                <a:latin typeface="Arial (Body)"/>
              </a:rPr>
              <a:t>−</a:t>
            </a:r>
            <a:r>
              <a:rPr lang="en-US" altLang="en-US" sz="2400" kern="1200" dirty="0" smtClean="0">
                <a:solidFill>
                  <a:srgbClr val="000000"/>
                </a:solidFill>
                <a:latin typeface="Arial (Body)"/>
                <a:ea typeface="+mn-ea"/>
                <a:cs typeface="+mn-cs"/>
              </a:rPr>
              <a:t>1 </a:t>
            </a:r>
            <a:r>
              <a:rPr lang="en-US" altLang="en-US" sz="2400" kern="1200" dirty="0">
                <a:solidFill>
                  <a:srgbClr val="000000"/>
                </a:solidFill>
                <a:latin typeface="Arial (Body)"/>
                <a:ea typeface="+mn-ea"/>
                <a:cs typeface="+mn-cs"/>
              </a:rPr>
              <a:t>is the sentinel value, so it should not enter into the average calculation).</a:t>
            </a:r>
          </a:p>
        </p:txBody>
      </p:sp>
    </p:spTree>
    <p:extLst>
      <p:ext uri="{BB962C8B-B14F-4D97-AF65-F5344CB8AC3E}">
        <p14:creationId xmlns:p14="http://schemas.microsoft.com/office/powerpoint/2010/main" val="11925874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(4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109537" lvl="0" indent="0">
              <a:spcBef>
                <a:spcPct val="20000"/>
              </a:spcBef>
              <a:buNone/>
              <a:tabLst/>
              <a:defRPr/>
            </a:pPr>
            <a:r>
              <a:rPr lang="en-US" sz="2200" b="1" kern="1200" dirty="0">
                <a:solidFill>
                  <a:srgbClr val="000000"/>
                </a:solidFill>
                <a:latin typeface="Arial (Body)"/>
                <a:ea typeface="+mn-ea"/>
                <a:cs typeface="+mn-cs"/>
              </a:rPr>
              <a:t>Top-Down, Stepwise Refinement</a:t>
            </a:r>
          </a:p>
          <a:p>
            <a:pPr lvl="0">
              <a:tabLst/>
              <a:defRPr/>
            </a:pPr>
            <a:r>
              <a:rPr lang="en-US" sz="2200" kern="1200" dirty="0">
                <a:solidFill>
                  <a:srgbClr val="000000"/>
                </a:solidFill>
                <a:latin typeface="Arial (Body)"/>
                <a:ea typeface="+mn-ea"/>
                <a:cs typeface="+mn-cs"/>
              </a:rPr>
              <a:t>We approach the class-average program with a technique called </a:t>
            </a:r>
            <a:r>
              <a:rPr lang="en-US" sz="2200" b="1" kern="1200" dirty="0">
                <a:solidFill>
                  <a:srgbClr val="000000"/>
                </a:solidFill>
                <a:latin typeface="Arial (Body)"/>
                <a:ea typeface="+mn-ea"/>
                <a:cs typeface="+mn-cs"/>
              </a:rPr>
              <a:t>top-down,</a:t>
            </a:r>
            <a:r>
              <a:rPr lang="en-US" sz="2200"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stepwise refinement</a:t>
            </a:r>
            <a:r>
              <a:rPr lang="en-US" sz="2200" kern="1200" dirty="0">
                <a:solidFill>
                  <a:srgbClr val="000000"/>
                </a:solidFill>
                <a:latin typeface="Arial (Body)"/>
                <a:ea typeface="+mn-ea"/>
                <a:cs typeface="+mn-cs"/>
              </a:rPr>
              <a:t>, a technique that is essential to the development of well-structured programs.</a:t>
            </a:r>
          </a:p>
          <a:p>
            <a:pPr lvl="0">
              <a:tabLst/>
              <a:defRPr/>
            </a:pPr>
            <a:r>
              <a:rPr lang="en-US" sz="2200" kern="1200" dirty="0">
                <a:solidFill>
                  <a:srgbClr val="000000"/>
                </a:solidFill>
                <a:latin typeface="Arial (Body)"/>
                <a:ea typeface="+mn-ea"/>
                <a:cs typeface="+mn-cs"/>
              </a:rPr>
              <a:t>We begin with a pseudocode representation of the </a:t>
            </a:r>
            <a:r>
              <a:rPr lang="en-US" sz="2200" b="1" kern="1200" dirty="0">
                <a:solidFill>
                  <a:srgbClr val="000000"/>
                </a:solidFill>
                <a:latin typeface="Arial (Body)"/>
                <a:ea typeface="+mn-ea"/>
                <a:cs typeface="+mn-cs"/>
              </a:rPr>
              <a:t>top</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marL="741600" lvl="1" indent="-284400">
              <a:buFont typeface="Arial" panose="020B0604020202020204" pitchFamily="34" charset="0"/>
              <a:buChar char="–"/>
              <a:defRPr/>
            </a:pPr>
            <a:r>
              <a:rPr lang="en-US" sz="2200" b="1" kern="1200" dirty="0">
                <a:solidFill>
                  <a:srgbClr val="000000"/>
                </a:solidFill>
                <a:latin typeface="Arial (Body)"/>
                <a:ea typeface="+mn-ea"/>
                <a:cs typeface="+mn-cs"/>
              </a:rPr>
              <a:t>Determine the class average for the quiz</a:t>
            </a:r>
          </a:p>
          <a:p>
            <a:pPr lvl="0">
              <a:tabLst/>
              <a:defRPr/>
            </a:pPr>
            <a:r>
              <a:rPr lang="en-US" sz="2200" kern="1200" dirty="0">
                <a:solidFill>
                  <a:srgbClr val="000000"/>
                </a:solidFill>
                <a:latin typeface="Arial (Body)"/>
                <a:ea typeface="+mn-ea"/>
                <a:cs typeface="+mn-cs"/>
              </a:rPr>
              <a:t>The top is a single statement that conveys the program’s overall function.</a:t>
            </a:r>
          </a:p>
          <a:p>
            <a:pPr lvl="0">
              <a:tabLst/>
              <a:defRPr/>
            </a:pPr>
            <a:r>
              <a:rPr lang="en-US" sz="2200" kern="1200" dirty="0">
                <a:solidFill>
                  <a:srgbClr val="000000"/>
                </a:solidFill>
                <a:latin typeface="Arial (Body)"/>
                <a:ea typeface="+mn-ea"/>
                <a:cs typeface="+mn-cs"/>
              </a:rPr>
              <a:t>As such, the top is, in effect, a complete representation of a program.</a:t>
            </a:r>
          </a:p>
        </p:txBody>
      </p:sp>
    </p:spTree>
    <p:extLst>
      <p:ext uri="{BB962C8B-B14F-4D97-AF65-F5344CB8AC3E}">
        <p14:creationId xmlns:p14="http://schemas.microsoft.com/office/powerpoint/2010/main" val="5252987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(5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403739"/>
          </a:xfrm>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Unfortunately, the top rarely conveys a sufficient amount of detail for writing the C program.</a:t>
            </a:r>
          </a:p>
          <a:p>
            <a:pPr lvl="0">
              <a:tabLst/>
            </a:pPr>
            <a:r>
              <a:rPr lang="en-US" altLang="en-US" sz="2000" kern="1200" dirty="0">
                <a:solidFill>
                  <a:srgbClr val="000000"/>
                </a:solidFill>
                <a:latin typeface="Arial (Body)"/>
                <a:ea typeface="+mn-ea"/>
                <a:cs typeface="+mn-cs"/>
              </a:rPr>
              <a:t>So we now begin the </a:t>
            </a:r>
            <a:r>
              <a:rPr lang="en-US" altLang="en-US" sz="2000" b="1" kern="1200" dirty="0">
                <a:solidFill>
                  <a:srgbClr val="000000"/>
                </a:solidFill>
                <a:latin typeface="Arial (Body)"/>
                <a:ea typeface="+mn-ea"/>
                <a:cs typeface="+mn-cs"/>
              </a:rPr>
              <a:t>refinement</a:t>
            </a:r>
            <a:r>
              <a:rPr lang="en-US" altLang="en-US" sz="2000" kern="1200" dirty="0">
                <a:solidFill>
                  <a:srgbClr val="000000"/>
                </a:solidFill>
                <a:latin typeface="Arial (Body)"/>
                <a:ea typeface="+mn-ea"/>
                <a:cs typeface="+mn-cs"/>
              </a:rPr>
              <a:t> process.</a:t>
            </a:r>
          </a:p>
          <a:p>
            <a:pPr lvl="0">
              <a:tabLst/>
            </a:pPr>
            <a:r>
              <a:rPr lang="en-US" altLang="en-US" sz="2000" kern="1200" dirty="0">
                <a:solidFill>
                  <a:srgbClr val="000000"/>
                </a:solidFill>
                <a:latin typeface="Arial (Body)"/>
                <a:ea typeface="+mn-ea"/>
                <a:cs typeface="+mn-cs"/>
              </a:rPr>
              <a:t>We divide the top into a series of smaller tasks and list these in the order in which they need to be performed.</a:t>
            </a:r>
          </a:p>
          <a:p>
            <a:pPr lvl="0">
              <a:tabLst/>
            </a:pPr>
            <a:r>
              <a:rPr lang="en-US" altLang="en-US" sz="2000" kern="1200" dirty="0">
                <a:solidFill>
                  <a:srgbClr val="000000"/>
                </a:solidFill>
                <a:latin typeface="Arial (Body)"/>
                <a:ea typeface="+mn-ea"/>
                <a:cs typeface="+mn-cs"/>
              </a:rPr>
              <a:t>This results in the following </a:t>
            </a:r>
            <a:r>
              <a:rPr lang="en-US" altLang="en-US" sz="2000" b="1" kern="1200" dirty="0">
                <a:solidFill>
                  <a:srgbClr val="000000"/>
                </a:solidFill>
                <a:latin typeface="Arial (Body)"/>
                <a:ea typeface="+mn-ea"/>
                <a:cs typeface="+mn-cs"/>
              </a:rPr>
              <a:t>first refinement.</a:t>
            </a:r>
          </a:p>
          <a:p>
            <a:pPr marL="741600" lvl="1" indent="-284400">
              <a:buFont typeface="Arial" panose="020B0604020202020204" pitchFamily="34" charset="0"/>
              <a:buChar char="–"/>
            </a:pPr>
            <a:r>
              <a:rPr lang="en-US" altLang="en-US" sz="2000" kern="1200" dirty="0">
                <a:solidFill>
                  <a:srgbClr val="000000"/>
                </a:solidFill>
                <a:latin typeface="Arial (Body)"/>
                <a:ea typeface="+mn-ea"/>
                <a:cs typeface="+mn-cs"/>
              </a:rPr>
              <a:t>Initialize variables</a:t>
            </a:r>
            <a:r>
              <a:rPr lang="en-US" altLang="en-US" sz="2000" i="1" kern="1200" dirty="0">
                <a:solidFill>
                  <a:srgbClr val="000000"/>
                </a:solidFill>
                <a:latin typeface="Arial (Body)"/>
                <a:ea typeface="+mn-ea"/>
                <a:cs typeface="+mn-cs"/>
              </a:rPr>
              <a:t/>
            </a:r>
            <a:br>
              <a:rPr lang="en-US" altLang="en-US" sz="2000" i="1" kern="1200" dirty="0">
                <a:solidFill>
                  <a:srgbClr val="000000"/>
                </a:solidFill>
                <a:latin typeface="Arial (Body)"/>
                <a:ea typeface="+mn-ea"/>
                <a:cs typeface="+mn-cs"/>
              </a:rPr>
            </a:br>
            <a:r>
              <a:rPr lang="en-US" altLang="en-US" sz="2000" kern="1200" dirty="0">
                <a:solidFill>
                  <a:srgbClr val="000000"/>
                </a:solidFill>
                <a:latin typeface="Arial (Body)"/>
                <a:ea typeface="+mn-ea"/>
                <a:cs typeface="+mn-cs"/>
              </a:rPr>
              <a:t>Input, sum, and count the quiz grades</a:t>
            </a:r>
            <a:r>
              <a:rPr lang="en-US" altLang="en-US" sz="2000" i="1" kern="1200" dirty="0">
                <a:solidFill>
                  <a:srgbClr val="000000"/>
                </a:solidFill>
                <a:latin typeface="Arial (Body)"/>
                <a:ea typeface="+mn-ea"/>
                <a:cs typeface="+mn-cs"/>
              </a:rPr>
              <a:t/>
            </a:r>
            <a:br>
              <a:rPr lang="en-US" altLang="en-US" sz="2000" i="1" kern="1200" dirty="0">
                <a:solidFill>
                  <a:srgbClr val="000000"/>
                </a:solidFill>
                <a:latin typeface="Arial (Body)"/>
                <a:ea typeface="+mn-ea"/>
                <a:cs typeface="+mn-cs"/>
              </a:rPr>
            </a:br>
            <a:r>
              <a:rPr lang="en-US" altLang="en-US" sz="2000" kern="1200" dirty="0">
                <a:solidFill>
                  <a:srgbClr val="000000"/>
                </a:solidFill>
                <a:latin typeface="Arial (Body)"/>
                <a:ea typeface="+mn-ea"/>
                <a:cs typeface="+mn-cs"/>
              </a:rPr>
              <a:t>Calculate and print the class average</a:t>
            </a:r>
          </a:p>
          <a:p>
            <a:pPr lvl="0">
              <a:tabLst/>
            </a:pPr>
            <a:r>
              <a:rPr lang="en-US" altLang="en-US" sz="2000" kern="1200" dirty="0">
                <a:solidFill>
                  <a:srgbClr val="000000"/>
                </a:solidFill>
                <a:latin typeface="Arial (Body)"/>
                <a:ea typeface="+mn-ea"/>
                <a:cs typeface="+mn-cs"/>
              </a:rPr>
              <a:t>Here, only the sequence structure has been used—the steps listed are to be executed in order, one after the other.</a:t>
            </a:r>
          </a:p>
        </p:txBody>
      </p:sp>
    </p:spTree>
    <p:extLst>
      <p:ext uri="{BB962C8B-B14F-4D97-AF65-F5344CB8AC3E}">
        <p14:creationId xmlns:p14="http://schemas.microsoft.com/office/powerpoint/2010/main" val="31608747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3.2</a:t>
            </a:r>
          </a:p>
        </p:txBody>
      </p:sp>
      <p:sp>
        <p:nvSpPr>
          <p:cNvPr id="5" name="Text Placeholder 4"/>
          <p:cNvSpPr>
            <a:spLocks noGrp="1"/>
          </p:cNvSpPr>
          <p:nvPr>
            <p:ph type="body" idx="1"/>
          </p:nvPr>
        </p:nvSpPr>
        <p:spPr/>
        <p:txBody>
          <a:bodyPr/>
          <a:lstStyle/>
          <a:p>
            <a:pPr marL="0" indent="0">
              <a:buNone/>
            </a:pPr>
            <a:r>
              <a:rPr lang="en-US" sz="2400" dirty="0">
                <a:latin typeface="+mn-lt"/>
                <a:cs typeface="Times New Roman" panose="02020603050405020304" pitchFamily="18" charset="0"/>
              </a:rPr>
              <a:t>Each refinement, as well as the top itself, is a complete specification of the algorithm; </a:t>
            </a:r>
            <a:r>
              <a:rPr lang="en-US" sz="2400" dirty="0" smtClean="0">
                <a:latin typeface="+mn-lt"/>
                <a:cs typeface="Times New Roman" panose="02020603050405020304" pitchFamily="18" charset="0"/>
              </a:rPr>
              <a:t>only the </a:t>
            </a:r>
            <a:r>
              <a:rPr lang="en-US" sz="2400" dirty="0">
                <a:latin typeface="+mn-lt"/>
                <a:cs typeface="Times New Roman" panose="02020603050405020304" pitchFamily="18" charset="0"/>
              </a:rPr>
              <a:t>level of detail varies.</a:t>
            </a:r>
          </a:p>
        </p:txBody>
      </p:sp>
    </p:spTree>
    <p:extLst>
      <p:ext uri="{BB962C8B-B14F-4D97-AF65-F5344CB8AC3E}">
        <p14:creationId xmlns:p14="http://schemas.microsoft.com/office/powerpoint/2010/main" val="917440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(6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01284"/>
          </a:xfrm>
        </p:spPr>
        <p:txBody>
          <a:bodyPr wrap="square" lIns="91425" tIns="91425" rIns="91425" bIns="91425">
            <a:spAutoFit/>
          </a:bodyPr>
          <a:lstStyle/>
          <a:p>
            <a:pPr marL="0" lvl="0" indent="0">
              <a:buNone/>
              <a:tabLst/>
              <a:defRPr/>
            </a:pPr>
            <a:r>
              <a:rPr lang="en-US" sz="2000" b="1" kern="1200" dirty="0">
                <a:solidFill>
                  <a:srgbClr val="000000"/>
                </a:solidFill>
                <a:latin typeface="Arial (Body)"/>
                <a:ea typeface="+mn-ea"/>
                <a:cs typeface="+mn-cs"/>
              </a:rPr>
              <a:t>Second Refinement</a:t>
            </a:r>
          </a:p>
          <a:p>
            <a:pPr lvl="0">
              <a:tabLst/>
              <a:defRPr/>
            </a:pPr>
            <a:r>
              <a:rPr lang="en-US" sz="2000" kern="1200" dirty="0">
                <a:solidFill>
                  <a:srgbClr val="000000"/>
                </a:solidFill>
                <a:latin typeface="Arial (Body)"/>
                <a:ea typeface="+mn-ea"/>
                <a:cs typeface="+mn-cs"/>
              </a:rPr>
              <a:t>To proceed to the next level of refinement, i.e., the </a:t>
            </a:r>
            <a:r>
              <a:rPr lang="en-US" sz="2000" b="1" kern="1200" dirty="0">
                <a:solidFill>
                  <a:srgbClr val="000000"/>
                </a:solidFill>
                <a:latin typeface="Arial (Body)"/>
                <a:ea typeface="+mn-ea"/>
                <a:cs typeface="+mn-cs"/>
              </a:rPr>
              <a:t>second refinement</a:t>
            </a:r>
            <a:r>
              <a:rPr lang="en-US" sz="2000" kern="1200" dirty="0">
                <a:solidFill>
                  <a:srgbClr val="000000"/>
                </a:solidFill>
                <a:latin typeface="Arial (Body)"/>
                <a:ea typeface="+mn-ea"/>
                <a:cs typeface="+mn-cs"/>
              </a:rPr>
              <a:t>, we commit to specific variables.</a:t>
            </a:r>
          </a:p>
          <a:p>
            <a:pPr lvl="0">
              <a:tabLst/>
              <a:defRPr/>
            </a:pPr>
            <a:r>
              <a:rPr lang="en-US" sz="2000" kern="1200" dirty="0">
                <a:solidFill>
                  <a:srgbClr val="000000"/>
                </a:solidFill>
                <a:latin typeface="Arial (Body)"/>
                <a:ea typeface="+mn-ea"/>
                <a:cs typeface="+mn-cs"/>
              </a:rPr>
              <a:t>We need a running total of the numbers, a count of how many numbers have been processed, a variable to receive the value of each grade as it’s input and a variable to hold the calculated average.</a:t>
            </a:r>
          </a:p>
          <a:p>
            <a:pPr lvl="0">
              <a:tabLst/>
              <a:defRPr/>
            </a:pPr>
            <a:r>
              <a:rPr lang="en-US" sz="2000" kern="1200" dirty="0">
                <a:solidFill>
                  <a:srgbClr val="000000"/>
                </a:solidFill>
                <a:latin typeface="Arial (Body)"/>
                <a:ea typeface="+mn-ea"/>
                <a:cs typeface="+mn-cs"/>
              </a:rPr>
              <a:t>The pseudocode </a:t>
            </a:r>
            <a:r>
              <a:rPr lang="en-US" sz="2000" kern="1200" dirty="0" smtClean="0">
                <a:solidFill>
                  <a:srgbClr val="000000"/>
                </a:solidFill>
                <a:latin typeface="Arial (Body)"/>
                <a:ea typeface="+mn-ea"/>
                <a:cs typeface="+mn-cs"/>
              </a:rPr>
              <a:t>statement</a:t>
            </a:r>
            <a:endParaRPr lang="en-US" sz="2000" kern="1200" dirty="0">
              <a:solidFill>
                <a:srgbClr val="000000"/>
              </a:solidFill>
              <a:latin typeface="Arial (Body)"/>
              <a:ea typeface="+mn-ea"/>
              <a:cs typeface="+mn-cs"/>
            </a:endParaRPr>
          </a:p>
          <a:p>
            <a:pPr marL="741600" lvl="1" indent="-284400">
              <a:buFont typeface="Arial" panose="020B0604020202020204" pitchFamily="34" charset="0"/>
              <a:buChar char="–"/>
              <a:defRPr/>
            </a:pPr>
            <a:r>
              <a:rPr lang="en-US" sz="2000" b="1" kern="1200" dirty="0">
                <a:solidFill>
                  <a:srgbClr val="000000"/>
                </a:solidFill>
                <a:latin typeface="Arial (Body)"/>
                <a:ea typeface="+mn-ea"/>
                <a:cs typeface="+mn-cs"/>
              </a:rPr>
              <a:t>Initialize variables</a:t>
            </a:r>
          </a:p>
          <a:p>
            <a:pPr lvl="0">
              <a:tabLst/>
              <a:defRPr/>
            </a:pPr>
            <a:r>
              <a:rPr lang="en-US" sz="2000" kern="1200" dirty="0">
                <a:solidFill>
                  <a:srgbClr val="000000"/>
                </a:solidFill>
                <a:latin typeface="Arial (Body)"/>
                <a:ea typeface="+mn-ea"/>
                <a:cs typeface="+mn-cs"/>
              </a:rPr>
              <a:t>may be refined as follows:</a:t>
            </a:r>
          </a:p>
          <a:p>
            <a:pPr marL="741600" lvl="1" indent="-284400">
              <a:buFont typeface="Arial" panose="020B0604020202020204" pitchFamily="34" charset="0"/>
              <a:buChar char="–"/>
              <a:defRPr/>
            </a:pPr>
            <a:r>
              <a:rPr lang="en-US" sz="2000" b="1" kern="1200" dirty="0">
                <a:solidFill>
                  <a:srgbClr val="000000"/>
                </a:solidFill>
                <a:latin typeface="Arial (Body)"/>
                <a:ea typeface="+mn-ea"/>
                <a:cs typeface="+mn-cs"/>
              </a:rPr>
              <a:t>Initialize total to zero</a:t>
            </a:r>
            <a:r>
              <a:rPr lang="en-US" sz="2000" i="1" kern="1200" dirty="0">
                <a:solidFill>
                  <a:srgbClr val="000000"/>
                </a:solidFill>
                <a:latin typeface="Arial (Body)"/>
                <a:ea typeface="+mn-ea"/>
                <a:cs typeface="+mn-cs"/>
              </a:rPr>
              <a:t/>
            </a:r>
            <a:br>
              <a:rPr lang="en-US" sz="2000" i="1" kern="1200" dirty="0">
                <a:solidFill>
                  <a:srgbClr val="000000"/>
                </a:solidFill>
                <a:latin typeface="Arial (Body)"/>
                <a:ea typeface="+mn-ea"/>
                <a:cs typeface="+mn-cs"/>
              </a:rPr>
            </a:br>
            <a:r>
              <a:rPr lang="en-US" sz="2000" b="1" kern="1200" dirty="0">
                <a:solidFill>
                  <a:srgbClr val="000000"/>
                </a:solidFill>
                <a:latin typeface="Arial (Body)"/>
                <a:ea typeface="+mn-ea"/>
                <a:cs typeface="+mn-cs"/>
              </a:rPr>
              <a:t>Initialize counter to zero</a:t>
            </a:r>
          </a:p>
        </p:txBody>
      </p:sp>
    </p:spTree>
    <p:extLst>
      <p:ext uri="{BB962C8B-B14F-4D97-AF65-F5344CB8AC3E}">
        <p14:creationId xmlns:p14="http://schemas.microsoft.com/office/powerpoint/2010/main" val="16202985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(7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sz="2200" kern="1200" dirty="0">
                <a:solidFill>
                  <a:srgbClr val="000000"/>
                </a:solidFill>
                <a:latin typeface="Arial (Body)"/>
                <a:ea typeface="+mn-ea"/>
                <a:cs typeface="+mn-cs"/>
              </a:rPr>
              <a:t>Only the total and counter need to be initialized; the variables average and grade (for the calculated average and the user input, respectively) need not be initialized because their values will be written over by the process of destructive read-in discussed in Chapter 2.</a:t>
            </a:r>
          </a:p>
          <a:p>
            <a:pPr lvl="0">
              <a:tabLst/>
              <a:defRPr/>
            </a:pPr>
            <a:r>
              <a:rPr lang="en-US" sz="2200" kern="1200" dirty="0">
                <a:solidFill>
                  <a:srgbClr val="000000"/>
                </a:solidFill>
                <a:latin typeface="Arial (Body)"/>
                <a:ea typeface="+mn-ea"/>
                <a:cs typeface="+mn-cs"/>
              </a:rPr>
              <a:t>The pseudocode statement</a:t>
            </a:r>
          </a:p>
          <a:p>
            <a:pPr marL="741600" lvl="1" indent="-284400">
              <a:buFont typeface="Arial" panose="020B0604020202020204" pitchFamily="34" charset="0"/>
              <a:buChar char="–"/>
              <a:defRPr/>
            </a:pPr>
            <a:r>
              <a:rPr lang="en-US" sz="2200" b="1" kern="1200" dirty="0" smtClean="0">
                <a:solidFill>
                  <a:srgbClr val="000000"/>
                </a:solidFill>
                <a:latin typeface="Arial (Body)"/>
                <a:ea typeface="+mn-ea"/>
                <a:cs typeface="+mn-cs"/>
              </a:rPr>
              <a:t>Input, sum, and count the quiz grades</a:t>
            </a:r>
          </a:p>
          <a:p>
            <a:pPr marL="261938" lvl="1" indent="0">
              <a:spcBef>
                <a:spcPct val="20000"/>
              </a:spcBef>
              <a:buNone/>
              <a:defRPr/>
            </a:pPr>
            <a:r>
              <a:rPr lang="en-US" sz="2200" kern="1200" dirty="0" smtClean="0">
                <a:solidFill>
                  <a:srgbClr val="000000"/>
                </a:solidFill>
                <a:latin typeface="Arial (Body)"/>
                <a:ea typeface="+mn-ea"/>
                <a:cs typeface="+mn-cs"/>
              </a:rPr>
              <a:t>requires an iteration</a:t>
            </a:r>
            <a:r>
              <a:rPr lang="en-US" sz="2200" i="1" kern="1200" dirty="0" smtClean="0">
                <a:solidFill>
                  <a:srgbClr val="000000"/>
                </a:solidFill>
                <a:latin typeface="Arial (Body)"/>
                <a:ea typeface="+mn-ea"/>
                <a:cs typeface="+mn-cs"/>
              </a:rPr>
              <a:t> </a:t>
            </a:r>
            <a:r>
              <a:rPr lang="en-US" sz="2200" b="1" kern="1200" dirty="0" smtClean="0">
                <a:solidFill>
                  <a:srgbClr val="000000"/>
                </a:solidFill>
                <a:latin typeface="Arial (Body)"/>
                <a:ea typeface="+mn-ea"/>
                <a:cs typeface="+mn-cs"/>
              </a:rPr>
              <a:t>structure</a:t>
            </a:r>
            <a:r>
              <a:rPr lang="en-US" sz="2200" kern="1200" dirty="0" smtClean="0">
                <a:solidFill>
                  <a:srgbClr val="000000"/>
                </a:solidFill>
                <a:latin typeface="Arial (Body)"/>
                <a:ea typeface="+mn-ea"/>
                <a:cs typeface="+mn-cs"/>
              </a:rPr>
              <a:t> that successively inputs each grade.</a:t>
            </a:r>
          </a:p>
          <a:p>
            <a:pPr lvl="0">
              <a:tabLst/>
              <a:defRPr/>
            </a:pPr>
            <a:r>
              <a:rPr lang="en-US" sz="2200" kern="1200" dirty="0" smtClean="0">
                <a:solidFill>
                  <a:srgbClr val="000000"/>
                </a:solidFill>
                <a:latin typeface="Arial (Body)"/>
                <a:ea typeface="+mn-ea"/>
                <a:cs typeface="+mn-cs"/>
              </a:rPr>
              <a:t>Because </a:t>
            </a:r>
            <a:r>
              <a:rPr lang="en-US" sz="2200" kern="1200" dirty="0">
                <a:solidFill>
                  <a:srgbClr val="000000"/>
                </a:solidFill>
                <a:latin typeface="Arial (Body)"/>
                <a:ea typeface="+mn-ea"/>
                <a:cs typeface="+mn-cs"/>
              </a:rPr>
              <a:t>we do not know in advance how many grades are to be processed, we’ll use sentinel-controlled iteration.</a:t>
            </a:r>
          </a:p>
        </p:txBody>
      </p:sp>
    </p:spTree>
    <p:extLst>
      <p:ext uri="{BB962C8B-B14F-4D97-AF65-F5344CB8AC3E}">
        <p14:creationId xmlns:p14="http://schemas.microsoft.com/office/powerpoint/2010/main" val="2705027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3.2 Algorithms </a:t>
            </a:r>
            <a:r>
              <a:rPr lang="en-US" altLang="en-US" sz="2000" b="0" kern="1200" dirty="0" smtClean="0">
                <a:latin typeface="Times New Roman" panose="02020603050405020304" pitchFamily="18" charset="0"/>
                <a:ea typeface="+mj-ea"/>
                <a:cs typeface="+mj-cs"/>
              </a:rPr>
              <a:t>(3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defRPr/>
            </a:pPr>
            <a:r>
              <a:rPr lang="en-US" altLang="en-US" sz="2400" kern="1200" dirty="0">
                <a:solidFill>
                  <a:srgbClr val="000000"/>
                </a:solidFill>
                <a:latin typeface="Arial (Body)"/>
                <a:ea typeface="+mn-ea"/>
                <a:cs typeface="+mn-cs"/>
              </a:rPr>
              <a:t>Suppose that the same steps are performed in a slightly different order: (1) Get out of bed, (2) take off pajamas, (3) get dressed, (4) take a shower, (5) eat breakfast, (6) carpool to work.</a:t>
            </a:r>
          </a:p>
          <a:p>
            <a:pPr lvl="0">
              <a:tabLst/>
              <a:defRPr/>
            </a:pPr>
            <a:r>
              <a:rPr lang="en-US" altLang="en-US" sz="2400" kern="1200" dirty="0">
                <a:solidFill>
                  <a:srgbClr val="000000"/>
                </a:solidFill>
                <a:latin typeface="Arial (Body)"/>
                <a:ea typeface="+mn-ea"/>
                <a:cs typeface="+mn-cs"/>
              </a:rPr>
              <a:t>In this case, our junior executive shows up for work soaking wet.</a:t>
            </a:r>
          </a:p>
          <a:p>
            <a:pPr lvl="0">
              <a:tabLst/>
              <a:defRPr/>
            </a:pPr>
            <a:r>
              <a:rPr lang="en-US" altLang="en-US" sz="2400" kern="1200" dirty="0">
                <a:solidFill>
                  <a:srgbClr val="000000"/>
                </a:solidFill>
                <a:latin typeface="Arial (Body)"/>
                <a:ea typeface="+mn-ea"/>
                <a:cs typeface="+mn-cs"/>
              </a:rPr>
              <a:t>Specifying the order in which statements are to be executed in a computer program is called </a:t>
            </a:r>
            <a:r>
              <a:rPr lang="en-US" altLang="en-US" sz="2400" b="1" kern="1200" dirty="0">
                <a:solidFill>
                  <a:srgbClr val="000000"/>
                </a:solidFill>
                <a:latin typeface="Arial (Body)"/>
                <a:ea typeface="+mn-ea"/>
                <a:cs typeface="+mn-cs"/>
              </a:rPr>
              <a:t>program control</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3752439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(8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3300873"/>
          </a:xfrm>
        </p:spPr>
        <p:txBody>
          <a:bodyPr wrap="square" lIns="91425" tIns="91425" rIns="91425" bIns="91425">
            <a:spAutoFit/>
          </a:bodyPr>
          <a:lstStyle/>
          <a:p>
            <a:pPr lvl="0" indent="-255600">
              <a:tabLst/>
            </a:pPr>
            <a:r>
              <a:rPr lang="en-US" altLang="en-US" sz="2000" kern="1200" dirty="0">
                <a:solidFill>
                  <a:srgbClr val="000000"/>
                </a:solidFill>
                <a:latin typeface="Arial (Body)"/>
                <a:ea typeface="+mn-ea"/>
                <a:cs typeface="+mn-cs"/>
              </a:rPr>
              <a:t>The user will enter legitimate grades in one at a time.</a:t>
            </a:r>
          </a:p>
          <a:p>
            <a:pPr lvl="0" indent="-255600">
              <a:tabLst/>
            </a:pPr>
            <a:r>
              <a:rPr lang="en-US" altLang="en-US" sz="2000" kern="1200" dirty="0">
                <a:solidFill>
                  <a:srgbClr val="000000"/>
                </a:solidFill>
                <a:latin typeface="Arial (Body)"/>
                <a:ea typeface="+mn-ea"/>
                <a:cs typeface="+mn-cs"/>
              </a:rPr>
              <a:t>After the last legitimate grade is typed, the user will type the sentinel value.</a:t>
            </a:r>
          </a:p>
          <a:p>
            <a:pPr lvl="0" indent="-255600">
              <a:tabLst/>
            </a:pPr>
            <a:r>
              <a:rPr lang="en-US" altLang="en-US" sz="2000" kern="1200" dirty="0">
                <a:solidFill>
                  <a:srgbClr val="000000"/>
                </a:solidFill>
                <a:latin typeface="Arial (Body)"/>
                <a:ea typeface="+mn-ea"/>
                <a:cs typeface="+mn-cs"/>
              </a:rPr>
              <a:t>The program will test for this value after each grade is input and will terminate the loop when the sentinel is entered.</a:t>
            </a:r>
          </a:p>
          <a:p>
            <a:pPr lvl="0" indent="-255600">
              <a:tabLst/>
            </a:pPr>
            <a:r>
              <a:rPr lang="en-US" altLang="en-US" sz="2000" kern="1200" dirty="0">
                <a:solidFill>
                  <a:srgbClr val="000000"/>
                </a:solidFill>
                <a:latin typeface="Arial (Body)"/>
                <a:ea typeface="+mn-ea"/>
                <a:cs typeface="+mn-cs"/>
              </a:rPr>
              <a:t>The refinement of the preceding pseudocode statement is then</a:t>
            </a:r>
          </a:p>
          <a:p>
            <a:pPr marL="741600" lvl="1" indent="-284400">
              <a:buFont typeface="Arial" panose="020B0604020202020204" pitchFamily="34" charset="0"/>
              <a:buChar char="–"/>
            </a:pPr>
            <a:r>
              <a:rPr lang="en-US" altLang="en-US" sz="2000" kern="1200" dirty="0">
                <a:solidFill>
                  <a:srgbClr val="000000"/>
                </a:solidFill>
                <a:latin typeface="Arial (Body)"/>
                <a:ea typeface="+mn-ea"/>
                <a:cs typeface="+mn-cs"/>
              </a:rPr>
              <a:t>Input the first grade</a:t>
            </a:r>
            <a:r>
              <a:rPr lang="en-US" altLang="en-US" sz="2000" i="1" kern="1200" dirty="0">
                <a:solidFill>
                  <a:srgbClr val="000000"/>
                </a:solidFill>
                <a:latin typeface="Arial (Body)"/>
                <a:ea typeface="+mn-ea"/>
                <a:cs typeface="+mn-cs"/>
              </a:rPr>
              <a:t/>
            </a:r>
            <a:br>
              <a:rPr lang="en-US" altLang="en-US" sz="2000" i="1" kern="1200" dirty="0">
                <a:solidFill>
                  <a:srgbClr val="000000"/>
                </a:solidFill>
                <a:latin typeface="Arial (Body)"/>
                <a:ea typeface="+mn-ea"/>
                <a:cs typeface="+mn-cs"/>
              </a:rPr>
            </a:br>
            <a:r>
              <a:rPr lang="en-US" altLang="en-US" sz="2000" kern="1200" dirty="0">
                <a:solidFill>
                  <a:srgbClr val="000000"/>
                </a:solidFill>
                <a:latin typeface="Arial (Body)"/>
                <a:ea typeface="+mn-ea"/>
                <a:cs typeface="+mn-cs"/>
              </a:rPr>
              <a:t>While the user has not as yet entered the </a:t>
            </a:r>
            <a:r>
              <a:rPr lang="en-US" altLang="en-US" sz="2000" kern="1200" dirty="0" smtClean="0">
                <a:solidFill>
                  <a:srgbClr val="000000"/>
                </a:solidFill>
                <a:latin typeface="Arial (Body)"/>
                <a:ea typeface="+mn-ea"/>
                <a:cs typeface="+mn-cs"/>
              </a:rPr>
              <a:t>sentinel</a:t>
            </a:r>
          </a:p>
        </p:txBody>
      </p:sp>
      <p:sp>
        <p:nvSpPr>
          <p:cNvPr id="4" name="Content Placeholder 3"/>
          <p:cNvSpPr>
            <a:spLocks noGrp="1"/>
          </p:cNvSpPr>
          <p:nvPr>
            <p:ph idx="13"/>
          </p:nvPr>
        </p:nvSpPr>
        <p:spPr>
          <a:xfrm>
            <a:off x="1523998" y="4732968"/>
            <a:ext cx="7068459" cy="1035268"/>
          </a:xfrm>
        </p:spPr>
        <p:txBody>
          <a:bodyPr/>
          <a:lstStyle/>
          <a:p>
            <a:pPr marL="0" lvl="1" indent="0">
              <a:spcBef>
                <a:spcPts val="1500"/>
              </a:spcBef>
              <a:buNone/>
            </a:pPr>
            <a:r>
              <a:rPr lang="en-US" altLang="en-US" sz="2000" kern="1200" dirty="0">
                <a:solidFill>
                  <a:srgbClr val="000000"/>
                </a:solidFill>
                <a:latin typeface="Arial (Body)"/>
              </a:rPr>
              <a:t>Add this grade into the running total</a:t>
            </a:r>
            <a:r>
              <a:rPr lang="en-US" altLang="en-US" sz="2000" i="1" kern="1200" dirty="0">
                <a:solidFill>
                  <a:srgbClr val="000000"/>
                </a:solidFill>
                <a:latin typeface="Arial (Body)"/>
              </a:rPr>
              <a:t/>
            </a:r>
            <a:br>
              <a:rPr lang="en-US" altLang="en-US" sz="2000" i="1" kern="1200" dirty="0">
                <a:solidFill>
                  <a:srgbClr val="000000"/>
                </a:solidFill>
                <a:latin typeface="Arial (Body)"/>
              </a:rPr>
            </a:br>
            <a:r>
              <a:rPr lang="en-US" altLang="en-US" sz="2000" kern="1200" dirty="0">
                <a:solidFill>
                  <a:srgbClr val="000000"/>
                </a:solidFill>
                <a:latin typeface="Arial (Body)"/>
              </a:rPr>
              <a:t>Add one to the grade counter</a:t>
            </a:r>
            <a:r>
              <a:rPr lang="en-US" altLang="en-US" sz="2000" i="1" kern="1200" dirty="0">
                <a:solidFill>
                  <a:srgbClr val="000000"/>
                </a:solidFill>
                <a:latin typeface="Arial (Body)"/>
              </a:rPr>
              <a:t/>
            </a:r>
            <a:br>
              <a:rPr lang="en-US" altLang="en-US" sz="2000" i="1" kern="1200" dirty="0">
                <a:solidFill>
                  <a:srgbClr val="000000"/>
                </a:solidFill>
                <a:latin typeface="Arial (Body)"/>
              </a:rPr>
            </a:br>
            <a:r>
              <a:rPr lang="en-US" altLang="en-US" sz="2000" kern="1200" dirty="0">
                <a:solidFill>
                  <a:srgbClr val="000000"/>
                </a:solidFill>
                <a:latin typeface="Arial (Body)"/>
              </a:rPr>
              <a:t>Input </a:t>
            </a:r>
            <a:r>
              <a:rPr lang="en-US" altLang="en-US" sz="2000" kern="1200" dirty="0" smtClean="0">
                <a:solidFill>
                  <a:srgbClr val="000000"/>
                </a:solidFill>
                <a:latin typeface="Arial (Body)"/>
              </a:rPr>
              <a:t>the </a:t>
            </a:r>
            <a:r>
              <a:rPr lang="en-US" altLang="en-US" sz="2000" kern="1200" dirty="0">
                <a:solidFill>
                  <a:srgbClr val="000000"/>
                </a:solidFill>
                <a:latin typeface="Arial (Body)"/>
              </a:rPr>
              <a:t>next grade (possibly the sentinel</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1480052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(9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Notice that in pseudocode, we do not use braces around the set of statements that form the body of the </a:t>
            </a:r>
            <a:r>
              <a:rPr lang="en-US" altLang="en-US" sz="2400" b="1" kern="1200" dirty="0">
                <a:solidFill>
                  <a:srgbClr val="000000"/>
                </a:solidFill>
                <a:latin typeface="Arial (Body)"/>
                <a:ea typeface="+mn-ea"/>
                <a:cs typeface="+mn-cs"/>
              </a:rPr>
              <a:t>while statement.</a:t>
            </a:r>
          </a:p>
          <a:p>
            <a:pPr lvl="0">
              <a:tabLst/>
            </a:pPr>
            <a:r>
              <a:rPr lang="en-US" altLang="en-US" sz="2400" kern="1200" dirty="0">
                <a:solidFill>
                  <a:srgbClr val="000000"/>
                </a:solidFill>
                <a:latin typeface="Arial (Body)"/>
                <a:ea typeface="+mn-ea"/>
                <a:cs typeface="+mn-cs"/>
              </a:rPr>
              <a:t>We simply indent all these statements under the </a:t>
            </a:r>
            <a:r>
              <a:rPr lang="en-US" altLang="en-US" sz="2400" b="1" kern="1200" dirty="0">
                <a:solidFill>
                  <a:srgbClr val="000000"/>
                </a:solidFill>
                <a:latin typeface="Arial (Body)"/>
                <a:ea typeface="+mn-ea"/>
                <a:cs typeface="+mn-cs"/>
              </a:rPr>
              <a:t>while to show that they all belong to the while.</a:t>
            </a:r>
          </a:p>
          <a:p>
            <a:pPr lvl="0">
              <a:tabLst/>
            </a:pPr>
            <a:r>
              <a:rPr lang="en-US" altLang="en-US" sz="2400" kern="1200" dirty="0">
                <a:solidFill>
                  <a:srgbClr val="000000"/>
                </a:solidFill>
                <a:latin typeface="Arial (Body)"/>
                <a:ea typeface="+mn-ea"/>
                <a:cs typeface="+mn-cs"/>
              </a:rPr>
              <a:t>Again, pseudocode is an informal program development aid</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6193752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defRPr/>
            </a:pPr>
            <a:r>
              <a:rPr 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(10 of 21)</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1769685"/>
          </a:xfrm>
        </p:spPr>
        <p:txBody>
          <a:bodyPr wrap="square" lIns="91425" tIns="91425" rIns="91425" bIns="91425">
            <a:spAutoFit/>
          </a:bodyPr>
          <a:lstStyle/>
          <a:p>
            <a:pPr lvl="0" indent="-255600">
              <a:tabLst/>
              <a:defRPr/>
            </a:pPr>
            <a:r>
              <a:rPr lang="en-US" sz="2200" kern="1200" dirty="0">
                <a:solidFill>
                  <a:srgbClr val="000000"/>
                </a:solidFill>
                <a:latin typeface="Arial (Body)"/>
                <a:ea typeface="+mn-ea"/>
                <a:cs typeface="+mn-cs"/>
              </a:rPr>
              <a:t>The pseudocode statement</a:t>
            </a:r>
          </a:p>
          <a:p>
            <a:pPr marL="741600" lvl="1" indent="-284400">
              <a:buFont typeface="Arial" panose="020B0604020202020204" pitchFamily="34" charset="0"/>
              <a:buChar char="–"/>
              <a:defRPr/>
            </a:pPr>
            <a:r>
              <a:rPr lang="en-US" sz="2200" b="1" kern="1200" dirty="0">
                <a:solidFill>
                  <a:srgbClr val="000000"/>
                </a:solidFill>
                <a:latin typeface="Arial (Body)"/>
                <a:ea typeface="+mn-ea"/>
                <a:cs typeface="+mn-cs"/>
              </a:rPr>
              <a:t>Calculate and print the class average</a:t>
            </a:r>
          </a:p>
          <a:p>
            <a:pPr marL="741600" lvl="1" indent="-284400">
              <a:buNone/>
              <a:defRPr/>
            </a:pPr>
            <a:r>
              <a:rPr lang="en-US" sz="2200" kern="1200" dirty="0">
                <a:solidFill>
                  <a:srgbClr val="000000"/>
                </a:solidFill>
                <a:latin typeface="Arial (Body)"/>
                <a:ea typeface="+mn-ea"/>
                <a:cs typeface="+mn-cs"/>
              </a:rPr>
              <a:t>may be refined as follows:</a:t>
            </a:r>
          </a:p>
          <a:p>
            <a:pPr marL="741600" lvl="1" indent="-284400">
              <a:buFont typeface="Arial" panose="020B0604020202020204" pitchFamily="34" charset="0"/>
              <a:buChar char="–"/>
              <a:defRPr/>
            </a:pPr>
            <a:r>
              <a:rPr lang="en-US" sz="2200" b="1" kern="1200" dirty="0" smtClean="0">
                <a:solidFill>
                  <a:srgbClr val="000000"/>
                </a:solidFill>
                <a:latin typeface="Arial (Body)"/>
                <a:ea typeface="+mn-ea"/>
                <a:cs typeface="+mn-cs"/>
              </a:rPr>
              <a:t> </a:t>
            </a:r>
            <a:endParaRPr lang="en-US" sz="2200" b="1" kern="1200" dirty="0">
              <a:solidFill>
                <a:srgbClr val="000000"/>
              </a:solidFill>
              <a:latin typeface="Arial (Body)"/>
              <a:ea typeface="+mn-ea"/>
              <a:cs typeface="+mn-cs"/>
            </a:endParaRPr>
          </a:p>
        </p:txBody>
      </p:sp>
      <p:pic>
        <p:nvPicPr>
          <p:cNvPr id="7" name="Picture 6" descr="There are 5 lines of code, as follows. Line 1. If the counter is note equal to zero. Line 2. Indented once. Set the average to the total divided by the counter. Line 3. Indented once. Print the average. Line 4. Else. Line 5. Indented once, print double quote no grades were entered double quote."/>
          <p:cNvPicPr>
            <a:picLocks noChangeAspect="1"/>
          </p:cNvPicPr>
          <p:nvPr/>
        </p:nvPicPr>
        <p:blipFill rotWithShape="1">
          <a:blip r:embed="rId2"/>
          <a:srcRect l="1452" t="4048" r="1244" b="9081"/>
          <a:stretch/>
        </p:blipFill>
        <p:spPr>
          <a:xfrm>
            <a:off x="1201003" y="2966155"/>
            <a:ext cx="6400800" cy="1498805"/>
          </a:xfrm>
          <a:prstGeom prst="rect">
            <a:avLst/>
          </a:prstGeom>
        </p:spPr>
      </p:pic>
      <p:sp>
        <p:nvSpPr>
          <p:cNvPr id="4" name="Content Placeholder 3"/>
          <p:cNvSpPr>
            <a:spLocks noGrp="1"/>
          </p:cNvSpPr>
          <p:nvPr>
            <p:ph idx="13"/>
          </p:nvPr>
        </p:nvSpPr>
        <p:spPr>
          <a:xfrm>
            <a:off x="457200" y="4464960"/>
            <a:ext cx="8229600" cy="1752600"/>
          </a:xfrm>
        </p:spPr>
        <p:txBody>
          <a:bodyPr/>
          <a:lstStyle/>
          <a:p>
            <a:pPr lvl="0" indent="-255600">
              <a:tabLst/>
              <a:defRPr/>
            </a:pPr>
            <a:r>
              <a:rPr lang="en-US" sz="2200" kern="1200" dirty="0">
                <a:solidFill>
                  <a:srgbClr val="000000"/>
                </a:solidFill>
                <a:latin typeface="Arial (Body)"/>
              </a:rPr>
              <a:t>Notice that we’re being careful here to test for the possibility of </a:t>
            </a:r>
            <a:r>
              <a:rPr lang="en-US" sz="2200" b="1" kern="1200" dirty="0">
                <a:solidFill>
                  <a:srgbClr val="000000"/>
                </a:solidFill>
                <a:latin typeface="Arial (Body)"/>
              </a:rPr>
              <a:t>division by zero</a:t>
            </a:r>
            <a:r>
              <a:rPr lang="en-US" sz="2200" kern="1200" dirty="0">
                <a:solidFill>
                  <a:srgbClr val="000000"/>
                </a:solidFill>
                <a:latin typeface="Arial (Body)"/>
              </a:rPr>
              <a:t>—a </a:t>
            </a:r>
            <a:r>
              <a:rPr lang="en-US" sz="2200" b="1" kern="1200" dirty="0">
                <a:solidFill>
                  <a:srgbClr val="000000"/>
                </a:solidFill>
                <a:latin typeface="Arial (Body)"/>
              </a:rPr>
              <a:t>fatal error </a:t>
            </a:r>
            <a:r>
              <a:rPr lang="en-US" sz="2200" kern="1200" dirty="0">
                <a:solidFill>
                  <a:srgbClr val="000000"/>
                </a:solidFill>
                <a:latin typeface="Arial (Body)"/>
              </a:rPr>
              <a:t>that if undetected would cause the program to fail (often called </a:t>
            </a:r>
            <a:r>
              <a:rPr lang="en-US" sz="2200" b="1" kern="1200" dirty="0">
                <a:solidFill>
                  <a:srgbClr val="000000"/>
                </a:solidFill>
                <a:latin typeface="Arial (Body)"/>
              </a:rPr>
              <a:t>“crashing”</a:t>
            </a:r>
            <a:r>
              <a:rPr lang="en-US" sz="2200" kern="1200" dirty="0">
                <a:solidFill>
                  <a:srgbClr val="000000"/>
                </a:solidFill>
                <a:latin typeface="Arial (Body)"/>
              </a:rPr>
              <a:t>).</a:t>
            </a:r>
          </a:p>
          <a:p>
            <a:pPr lvl="0" indent="-255600">
              <a:tabLst/>
              <a:defRPr/>
            </a:pPr>
            <a:r>
              <a:rPr lang="en-US" sz="2200" kern="1200" dirty="0">
                <a:solidFill>
                  <a:srgbClr val="000000"/>
                </a:solidFill>
                <a:latin typeface="Arial (Body)"/>
              </a:rPr>
              <a:t>The complete second refinement is shown in Figure </a:t>
            </a:r>
            <a:r>
              <a:rPr lang="en-US" sz="2200" kern="1200" dirty="0" smtClean="0">
                <a:solidFill>
                  <a:srgbClr val="000000"/>
                </a:solidFill>
                <a:latin typeface="Arial (Body)"/>
              </a:rPr>
              <a:t>3.7(see slide 86).</a:t>
            </a:r>
            <a:endParaRPr lang="en-US" sz="2200" kern="1200" dirty="0">
              <a:solidFill>
                <a:srgbClr val="000000"/>
              </a:solidFill>
              <a:latin typeface="Arial (Body)"/>
            </a:endParaRPr>
          </a:p>
        </p:txBody>
      </p:sp>
    </p:spTree>
    <p:extLst>
      <p:ext uri="{BB962C8B-B14F-4D97-AF65-F5344CB8AC3E}">
        <p14:creationId xmlns:p14="http://schemas.microsoft.com/office/powerpoint/2010/main" val="19675227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3.5</a:t>
            </a:r>
          </a:p>
        </p:txBody>
      </p:sp>
      <p:sp>
        <p:nvSpPr>
          <p:cNvPr id="5" name="Text Placeholder 4"/>
          <p:cNvSpPr>
            <a:spLocks noGrp="1"/>
          </p:cNvSpPr>
          <p:nvPr>
            <p:ph type="body" idx="1"/>
          </p:nvPr>
        </p:nvSpPr>
        <p:spPr/>
        <p:txBody>
          <a:bodyPr/>
          <a:lstStyle/>
          <a:p>
            <a:pPr marL="0" indent="0">
              <a:buNone/>
            </a:pPr>
            <a:r>
              <a:rPr lang="en-US" sz="2400" dirty="0">
                <a:latin typeface="+mn-lt"/>
                <a:cs typeface="Times New Roman" panose="02020603050405020304" pitchFamily="18" charset="0"/>
              </a:rPr>
              <a:t>An attempt to divide by zero causes a fatal error.</a:t>
            </a:r>
          </a:p>
        </p:txBody>
      </p:sp>
    </p:spTree>
    <p:extLst>
      <p:ext uri="{BB962C8B-B14F-4D97-AF65-F5344CB8AC3E}">
        <p14:creationId xmlns:p14="http://schemas.microsoft.com/office/powerpoint/2010/main" val="19630726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Programming Practice 3.3</a:t>
            </a:r>
          </a:p>
        </p:txBody>
      </p:sp>
      <p:sp>
        <p:nvSpPr>
          <p:cNvPr id="5" name="Text Placeholder 4"/>
          <p:cNvSpPr>
            <a:spLocks noGrp="1"/>
          </p:cNvSpPr>
          <p:nvPr>
            <p:ph type="body" idx="1"/>
          </p:nvPr>
        </p:nvSpPr>
        <p:spPr/>
        <p:txBody>
          <a:bodyPr/>
          <a:lstStyle/>
          <a:p>
            <a:pPr marL="0" indent="0">
              <a:buNone/>
            </a:pPr>
            <a:r>
              <a:rPr lang="en-US" sz="2400" dirty="0">
                <a:latin typeface="+mn-lt"/>
              </a:rPr>
              <a:t>When performing division by an expression whose value could be zero, explicitly test </a:t>
            </a:r>
            <a:r>
              <a:rPr lang="en-US" sz="2400" dirty="0" smtClean="0">
                <a:latin typeface="+mn-lt"/>
              </a:rPr>
              <a:t>for this </a:t>
            </a:r>
            <a:r>
              <a:rPr lang="en-US" sz="2400" dirty="0">
                <a:latin typeface="+mn-lt"/>
              </a:rPr>
              <a:t>case and handle it appropriately in your program (such as by printing an error </a:t>
            </a:r>
            <a:r>
              <a:rPr lang="en-US" sz="2400" dirty="0" smtClean="0">
                <a:latin typeface="+mn-lt"/>
              </a:rPr>
              <a:t>message) rather </a:t>
            </a:r>
            <a:r>
              <a:rPr lang="en-US" sz="2400" dirty="0">
                <a:latin typeface="+mn-lt"/>
              </a:rPr>
              <a:t>than allowing the fatal error to occur.</a:t>
            </a:r>
          </a:p>
        </p:txBody>
      </p:sp>
    </p:spTree>
    <p:extLst>
      <p:ext uri="{BB962C8B-B14F-4D97-AF65-F5344CB8AC3E}">
        <p14:creationId xmlns:p14="http://schemas.microsoft.com/office/powerpoint/2010/main" val="17063693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(11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3.5(see slide 64) </a:t>
            </a:r>
            <a:r>
              <a:rPr lang="en-US" altLang="en-US" sz="2400" kern="1200" dirty="0">
                <a:solidFill>
                  <a:srgbClr val="000000"/>
                </a:solidFill>
                <a:latin typeface="Arial (Body)"/>
                <a:ea typeface="+mn-ea"/>
                <a:cs typeface="+mn-cs"/>
              </a:rPr>
              <a:t>and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3.7, we include some completely blank lines in the pseudocode for readability.</a:t>
            </a:r>
          </a:p>
          <a:p>
            <a:pPr lvl="0">
              <a:tabLst/>
            </a:pPr>
            <a:r>
              <a:rPr lang="en-US" altLang="en-US" sz="2400" kern="1200" dirty="0">
                <a:solidFill>
                  <a:srgbClr val="000000"/>
                </a:solidFill>
                <a:latin typeface="Arial (Body)"/>
                <a:ea typeface="+mn-ea"/>
                <a:cs typeface="+mn-cs"/>
              </a:rPr>
              <a:t>Actually, the blank lines separate these programs into their various phases.</a:t>
            </a:r>
          </a:p>
        </p:txBody>
      </p:sp>
    </p:spTree>
    <p:extLst>
      <p:ext uri="{BB962C8B-B14F-4D97-AF65-F5344CB8AC3E}">
        <p14:creationId xmlns:p14="http://schemas.microsoft.com/office/powerpoint/2010/main" val="9176707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218063"/>
          </a:xfrm>
        </p:spPr>
        <p:txBody>
          <a:bodyPr anchor="ctr"/>
          <a:lstStyle/>
          <a:p>
            <a:r>
              <a:rPr lang="en-US" sz="2800" dirty="0"/>
              <a:t>Figure 3.7 Pseudocode Algorithm That Uses Sentinel-Controlled Iteration to Solve the Class-Average Problem</a:t>
            </a:r>
          </a:p>
        </p:txBody>
      </p:sp>
      <p:pic>
        <p:nvPicPr>
          <p:cNvPr id="6" name="Picture 5" descr="The computer code has 14 lines. The lines read as follows. The lines read as follows. Line 1. Initialize total to zero. Line 2. Initialize counter to zero. Line 3. blank. Line 4. Input the first grade left parenthesis possibly the sentinel right parenthesis. Line 5. While the user has not as yet entered the sentinel. Line 6, indented once. Add this grade into the running total. Line 7, indented once. Add one to the grade counter. Line 8, indented once. Input the next grade left parenthesis possibly the sentinel right parenthesis. Line 9. blank. Line 10. If the counter is not equal to zero. Line 11, indented once. Set the average to the total divided by the counter. Line 12, indented once. Print the average. Line 13. else. Line 14, indented once. Print double quote No grades were entered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2142999"/>
            <a:ext cx="7557025" cy="3418164"/>
          </a:xfrm>
          <a:prstGeom prst="rect">
            <a:avLst/>
          </a:prstGeom>
        </p:spPr>
      </p:pic>
    </p:spTree>
    <p:extLst>
      <p:ext uri="{BB962C8B-B14F-4D97-AF65-F5344CB8AC3E}">
        <p14:creationId xmlns:p14="http://schemas.microsoft.com/office/powerpoint/2010/main" val="15375512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3.3</a:t>
            </a:r>
          </a:p>
        </p:txBody>
      </p:sp>
      <p:sp>
        <p:nvSpPr>
          <p:cNvPr id="5" name="Text Placeholder 4"/>
          <p:cNvSpPr>
            <a:spLocks noGrp="1"/>
          </p:cNvSpPr>
          <p:nvPr>
            <p:ph type="body" idx="1"/>
          </p:nvPr>
        </p:nvSpPr>
        <p:spPr/>
        <p:txBody>
          <a:bodyPr/>
          <a:lstStyle/>
          <a:p>
            <a:pPr marL="0" indent="0">
              <a:buNone/>
            </a:pPr>
            <a:r>
              <a:rPr lang="en-US" sz="2400" dirty="0">
                <a:latin typeface="+mn-lt"/>
              </a:rPr>
              <a:t>Many programs can be divided logically into three phases: an initialization phase </a:t>
            </a:r>
            <a:r>
              <a:rPr lang="en-US" sz="2400" dirty="0" smtClean="0">
                <a:latin typeface="+mn-lt"/>
              </a:rPr>
              <a:t>that initializes </a:t>
            </a:r>
            <a:r>
              <a:rPr lang="en-US" sz="2400" dirty="0">
                <a:latin typeface="+mn-lt"/>
              </a:rPr>
              <a:t>the program variables; a processing phase that inputs data values and </a:t>
            </a:r>
            <a:r>
              <a:rPr lang="en-US" sz="2400" dirty="0" smtClean="0">
                <a:latin typeface="+mn-lt"/>
              </a:rPr>
              <a:t>adjusts program </a:t>
            </a:r>
            <a:r>
              <a:rPr lang="en-US" sz="2400" dirty="0">
                <a:latin typeface="+mn-lt"/>
              </a:rPr>
              <a:t>variables accordingly; and a termination phase that calculates and prints </a:t>
            </a:r>
            <a:r>
              <a:rPr lang="en-US" sz="2400" dirty="0" smtClean="0">
                <a:latin typeface="+mn-lt"/>
              </a:rPr>
              <a:t>the final </a:t>
            </a:r>
            <a:r>
              <a:rPr lang="en-US" sz="2400" dirty="0">
                <a:latin typeface="+mn-lt"/>
              </a:rPr>
              <a:t>results.</a:t>
            </a:r>
          </a:p>
        </p:txBody>
      </p:sp>
    </p:spTree>
    <p:extLst>
      <p:ext uri="{BB962C8B-B14F-4D97-AF65-F5344CB8AC3E}">
        <p14:creationId xmlns:p14="http://schemas.microsoft.com/office/powerpoint/2010/main" val="7069451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(12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pseudocode algorithm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3.7(see slide 86) </a:t>
            </a:r>
            <a:r>
              <a:rPr lang="en-US" altLang="en-US" sz="2400" kern="1200" dirty="0">
                <a:solidFill>
                  <a:srgbClr val="000000"/>
                </a:solidFill>
                <a:latin typeface="Arial (Body)"/>
                <a:ea typeface="+mn-ea"/>
                <a:cs typeface="+mn-cs"/>
              </a:rPr>
              <a:t>solves the more general class-average problem.</a:t>
            </a:r>
          </a:p>
          <a:p>
            <a:pPr lvl="0">
              <a:tabLst/>
            </a:pPr>
            <a:r>
              <a:rPr lang="en-US" altLang="en-US" sz="2400" kern="1200" dirty="0">
                <a:solidFill>
                  <a:srgbClr val="000000"/>
                </a:solidFill>
                <a:latin typeface="Arial (Body)"/>
                <a:ea typeface="+mn-ea"/>
                <a:cs typeface="+mn-cs"/>
              </a:rPr>
              <a:t>This algorithm was developed after only two levels of refinement.</a:t>
            </a:r>
          </a:p>
          <a:p>
            <a:pPr lvl="0">
              <a:tabLst/>
            </a:pPr>
            <a:r>
              <a:rPr lang="en-US" altLang="en-US" sz="2400" kern="1200" dirty="0">
                <a:solidFill>
                  <a:srgbClr val="000000"/>
                </a:solidFill>
                <a:latin typeface="Arial (Body)"/>
                <a:ea typeface="+mn-ea"/>
                <a:cs typeface="+mn-cs"/>
              </a:rPr>
              <a:t>Sometimes more levels are necessary.</a:t>
            </a:r>
          </a:p>
        </p:txBody>
      </p:sp>
    </p:spTree>
    <p:extLst>
      <p:ext uri="{BB962C8B-B14F-4D97-AF65-F5344CB8AC3E}">
        <p14:creationId xmlns:p14="http://schemas.microsoft.com/office/powerpoint/2010/main" val="7395066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3.4</a:t>
            </a:r>
          </a:p>
        </p:txBody>
      </p:sp>
      <p:sp>
        <p:nvSpPr>
          <p:cNvPr id="5" name="Text Placeholder 4"/>
          <p:cNvSpPr>
            <a:spLocks noGrp="1"/>
          </p:cNvSpPr>
          <p:nvPr>
            <p:ph type="body" idx="1"/>
          </p:nvPr>
        </p:nvSpPr>
        <p:spPr/>
        <p:txBody>
          <a:bodyPr/>
          <a:lstStyle/>
          <a:p>
            <a:pPr marL="0" indent="0">
              <a:buNone/>
            </a:pPr>
            <a:r>
              <a:rPr lang="en-US" sz="2400" dirty="0">
                <a:latin typeface="+mn-lt"/>
              </a:rPr>
              <a:t>You terminate the top-down, stepwise refinement process when the pseudocode </a:t>
            </a:r>
            <a:r>
              <a:rPr lang="en-US" sz="2400" dirty="0" smtClean="0">
                <a:latin typeface="+mn-lt"/>
              </a:rPr>
              <a:t>algorithm is </a:t>
            </a:r>
            <a:r>
              <a:rPr lang="en-US" sz="2400" dirty="0">
                <a:latin typeface="+mn-lt"/>
              </a:rPr>
              <a:t>specified in sufficient detail for you to be able to convert the pseudocode to </a:t>
            </a:r>
            <a:r>
              <a:rPr lang="en-US" sz="2400" dirty="0" smtClean="0">
                <a:latin typeface="+mn-lt"/>
              </a:rPr>
              <a:t>C. Implementing </a:t>
            </a:r>
            <a:r>
              <a:rPr lang="en-US" sz="2400" dirty="0">
                <a:latin typeface="+mn-lt"/>
              </a:rPr>
              <a:t>the C program is then normally straightforward.</a:t>
            </a:r>
          </a:p>
        </p:txBody>
      </p:sp>
    </p:spTree>
    <p:extLst>
      <p:ext uri="{BB962C8B-B14F-4D97-AF65-F5344CB8AC3E}">
        <p14:creationId xmlns:p14="http://schemas.microsoft.com/office/powerpoint/2010/main" val="3192662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pPr>
            <a:r>
              <a:rPr lang="en-US" altLang="en-US" kern="1200" dirty="0" smtClean="0">
                <a:latin typeface="Times New Roman" panose="02020603050405020304" pitchFamily="18" charset="0"/>
                <a:ea typeface="+mj-ea"/>
                <a:cs typeface="+mj-cs"/>
              </a:rPr>
              <a:t>3.3 Pseudocode </a:t>
            </a:r>
            <a:r>
              <a:rPr lang="en-US" altLang="en-US" sz="2000" b="0" kern="1200" dirty="0" smtClean="0">
                <a:latin typeface="Times New Roman" panose="02020603050405020304" pitchFamily="18" charset="0"/>
                <a:ea typeface="+mj-ea"/>
                <a:cs typeface="+mj-cs"/>
              </a:rPr>
              <a:t>(1 of 3)</a:t>
            </a:r>
            <a:endParaRPr lang="en-US" alt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62839"/>
          </a:xfrm>
        </p:spPr>
        <p:txBody>
          <a:bodyPr wrap="square" lIns="91425" tIns="91425" rIns="91425" bIns="91425">
            <a:spAutoFit/>
          </a:bodyPr>
          <a:lstStyle/>
          <a:p>
            <a:pPr lvl="0">
              <a:spcBef>
                <a:spcPts val="1200"/>
              </a:spcBef>
              <a:tabLst/>
              <a:defRPr/>
            </a:pPr>
            <a:r>
              <a:rPr lang="en-US" altLang="en-US" sz="2400" b="1" kern="1200" dirty="0">
                <a:solidFill>
                  <a:srgbClr val="000000"/>
                </a:solidFill>
                <a:latin typeface="Arial (Body)"/>
                <a:ea typeface="+mn-ea"/>
                <a:cs typeface="+mn-cs"/>
              </a:rPr>
              <a:t>Pseudocode</a:t>
            </a:r>
            <a:r>
              <a:rPr lang="en-US" altLang="en-US" sz="2400" kern="1200" dirty="0">
                <a:solidFill>
                  <a:srgbClr val="000000"/>
                </a:solidFill>
                <a:latin typeface="Arial (Body)"/>
                <a:ea typeface="+mn-ea"/>
                <a:cs typeface="+mn-cs"/>
              </a:rPr>
              <a:t> is an artificial and informal language that helps you develop algorithms.</a:t>
            </a:r>
          </a:p>
          <a:p>
            <a:pPr lvl="0">
              <a:spcBef>
                <a:spcPts val="1200"/>
              </a:spcBef>
              <a:tabLst/>
              <a:defRPr/>
            </a:pPr>
            <a:r>
              <a:rPr lang="en-US" altLang="en-US" sz="2400" kern="1200" dirty="0">
                <a:solidFill>
                  <a:srgbClr val="000000"/>
                </a:solidFill>
                <a:latin typeface="Arial (Body)"/>
                <a:ea typeface="+mn-ea"/>
                <a:cs typeface="+mn-cs"/>
              </a:rPr>
              <a:t>Pseudocode is similar to everyday English; it’s convenient and user friendly although it’s not an actual computer programming language.</a:t>
            </a:r>
          </a:p>
          <a:p>
            <a:pPr lvl="0">
              <a:spcBef>
                <a:spcPts val="1200"/>
              </a:spcBef>
              <a:tabLst/>
              <a:defRPr/>
            </a:pPr>
            <a:r>
              <a:rPr lang="en-US" altLang="en-US" sz="2400" kern="1200" dirty="0">
                <a:solidFill>
                  <a:srgbClr val="000000"/>
                </a:solidFill>
                <a:latin typeface="Arial (Body)"/>
                <a:ea typeface="+mn-ea"/>
                <a:cs typeface="+mn-cs"/>
              </a:rPr>
              <a:t>Pseudocode programs are </a:t>
            </a:r>
            <a:r>
              <a:rPr lang="en-US" altLang="en-US" sz="2400" b="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executed on computers.</a:t>
            </a:r>
          </a:p>
          <a:p>
            <a:pPr lvl="0">
              <a:spcBef>
                <a:spcPts val="1200"/>
              </a:spcBef>
              <a:tabLst/>
              <a:defRPr/>
            </a:pPr>
            <a:r>
              <a:rPr lang="en-US" altLang="en-US" sz="2400" kern="1200" dirty="0">
                <a:solidFill>
                  <a:srgbClr val="000000"/>
                </a:solidFill>
                <a:latin typeface="Arial (Body)"/>
                <a:ea typeface="+mn-ea"/>
                <a:cs typeface="+mn-cs"/>
              </a:rPr>
              <a:t>Rather, they merely help you “think out” a program before attempting to write it in a programming language like C.</a:t>
            </a:r>
          </a:p>
          <a:p>
            <a:pPr lvl="0">
              <a:spcBef>
                <a:spcPts val="1200"/>
              </a:spcBef>
              <a:tabLst/>
              <a:defRPr/>
            </a:pPr>
            <a:r>
              <a:rPr lang="en-US" altLang="en-US" sz="2400" kern="1200" dirty="0">
                <a:solidFill>
                  <a:srgbClr val="000000"/>
                </a:solidFill>
                <a:latin typeface="Arial (Body)"/>
                <a:ea typeface="+mn-ea"/>
                <a:cs typeface="+mn-cs"/>
              </a:rPr>
              <a:t>Pseudocode consists purely of characters, so you may conveniently type pseudocode programs into a computer using an editor program.</a:t>
            </a:r>
          </a:p>
        </p:txBody>
      </p:sp>
    </p:spTree>
    <p:extLst>
      <p:ext uri="{BB962C8B-B14F-4D97-AF65-F5344CB8AC3E}">
        <p14:creationId xmlns:p14="http://schemas.microsoft.com/office/powerpoint/2010/main" val="33751684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(13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C program and a sample execution are shown in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3.8.</a:t>
            </a:r>
          </a:p>
          <a:p>
            <a:pPr lvl="0">
              <a:tabLst/>
            </a:pPr>
            <a:r>
              <a:rPr lang="en-US" altLang="en-US" sz="2200" kern="1200" dirty="0">
                <a:solidFill>
                  <a:srgbClr val="000000"/>
                </a:solidFill>
                <a:latin typeface="Arial (Body)"/>
                <a:ea typeface="+mn-ea"/>
                <a:cs typeface="+mn-cs"/>
              </a:rPr>
              <a:t>Although only integer grades are entered, the average calculation is likely to produce a number with a decimal point.</a:t>
            </a:r>
          </a:p>
          <a:p>
            <a:pPr lvl="0">
              <a:tabLst/>
            </a:pPr>
            <a:r>
              <a:rPr lang="en-US" altLang="en-US" sz="2200" kern="1200" dirty="0">
                <a:solidFill>
                  <a:srgbClr val="000000"/>
                </a:solidFill>
                <a:latin typeface="Arial (Body)"/>
                <a:ea typeface="+mn-ea"/>
                <a:cs typeface="+mn-cs"/>
              </a:rPr>
              <a:t>The type </a:t>
            </a:r>
            <a:r>
              <a:rPr lang="en-US" altLang="en-US" sz="2200" kern="1200" dirty="0">
                <a:solidFill>
                  <a:srgbClr val="000000"/>
                </a:solidFill>
                <a:latin typeface="Consolas" panose="020B0609020204030204" pitchFamily="49" charset="0"/>
                <a:ea typeface="+mn-ea"/>
                <a:cs typeface="+mn-cs"/>
              </a:rPr>
              <a:t>int</a:t>
            </a:r>
            <a:r>
              <a:rPr lang="en-US" altLang="en-US" sz="2200" kern="1200" dirty="0">
                <a:solidFill>
                  <a:srgbClr val="000000"/>
                </a:solidFill>
                <a:latin typeface="Arial (Body)"/>
                <a:ea typeface="+mn-ea"/>
                <a:cs typeface="+mn-cs"/>
              </a:rPr>
              <a:t> cannot represent such a number.</a:t>
            </a:r>
          </a:p>
          <a:p>
            <a:pPr lvl="0">
              <a:tabLst/>
            </a:pPr>
            <a:r>
              <a:rPr lang="en-US" altLang="en-US" sz="2200" kern="1200" dirty="0">
                <a:solidFill>
                  <a:srgbClr val="000000"/>
                </a:solidFill>
                <a:latin typeface="Arial (Body)"/>
                <a:ea typeface="+mn-ea"/>
                <a:cs typeface="+mn-cs"/>
              </a:rPr>
              <a:t>The program introduces the data type </a:t>
            </a:r>
            <a:r>
              <a:rPr lang="en-US" altLang="en-US" sz="2200" b="1" kern="1200" dirty="0">
                <a:solidFill>
                  <a:srgbClr val="000000"/>
                </a:solidFill>
                <a:latin typeface="Consolas" panose="020B0609020204030204" pitchFamily="49" charset="0"/>
                <a:ea typeface="+mn-ea"/>
                <a:cs typeface="+mn-cs"/>
              </a:rPr>
              <a:t>float</a:t>
            </a:r>
            <a:r>
              <a:rPr lang="en-US" altLang="en-US" sz="2200" kern="1200" dirty="0">
                <a:solidFill>
                  <a:srgbClr val="000000"/>
                </a:solidFill>
                <a:latin typeface="Arial (Body)"/>
                <a:ea typeface="+mn-ea"/>
                <a:cs typeface="+mn-cs"/>
              </a:rPr>
              <a:t> to handle numbers with decimal points (called</a:t>
            </a:r>
            <a:r>
              <a:rPr lang="en-US" altLang="en-US" sz="2200" b="1" kern="1200" dirty="0">
                <a:solidFill>
                  <a:srgbClr val="000000"/>
                </a:solidFill>
                <a:latin typeface="Arial (Body)"/>
                <a:ea typeface="+mn-ea"/>
                <a:cs typeface="+mn-cs"/>
              </a:rPr>
              <a:t> floating-point numbers</a:t>
            </a:r>
            <a:r>
              <a:rPr lang="en-US" altLang="en-US" sz="2200" kern="1200" dirty="0">
                <a:solidFill>
                  <a:srgbClr val="000000"/>
                </a:solidFill>
                <a:latin typeface="Arial (Body)"/>
                <a:ea typeface="+mn-ea"/>
                <a:cs typeface="+mn-cs"/>
              </a:rPr>
              <a:t>) and introduces a special operator called a cast operator to handle the average calculation.</a:t>
            </a:r>
          </a:p>
          <a:p>
            <a:pPr lvl="0">
              <a:tabLst/>
            </a:pPr>
            <a:r>
              <a:rPr lang="en-US" altLang="en-US" sz="2200" kern="1200" dirty="0">
                <a:solidFill>
                  <a:srgbClr val="000000"/>
                </a:solidFill>
                <a:latin typeface="Arial (Body)"/>
                <a:ea typeface="+mn-ea"/>
                <a:cs typeface="+mn-cs"/>
              </a:rPr>
              <a:t>These features are explained after the program is presented.</a:t>
            </a:r>
          </a:p>
        </p:txBody>
      </p:sp>
    </p:spTree>
    <p:extLst>
      <p:ext uri="{BB962C8B-B14F-4D97-AF65-F5344CB8AC3E}">
        <p14:creationId xmlns:p14="http://schemas.microsoft.com/office/powerpoint/2010/main" val="410615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smtClean="0"/>
              <a:t>Figure 3.8 </a:t>
            </a:r>
            <a:r>
              <a:rPr lang="en-US" dirty="0"/>
              <a:t>Class-Average Program with Sentinel-Controlled </a:t>
            </a:r>
            <a:r>
              <a:rPr lang="en-US" dirty="0" smtClean="0"/>
              <a:t>Iteration </a:t>
            </a:r>
            <a:r>
              <a:rPr lang="en-US" sz="2000" b="0" dirty="0"/>
              <a:t>(</a:t>
            </a:r>
            <a:r>
              <a:rPr lang="en-US" sz="2000" b="0" dirty="0" smtClean="0"/>
              <a:t>1 </a:t>
            </a:r>
            <a:r>
              <a:rPr lang="en-US" sz="2000" b="0" dirty="0"/>
              <a:t>of 3</a:t>
            </a:r>
            <a:r>
              <a:rPr lang="en-US" sz="2000" b="0" dirty="0" smtClean="0"/>
              <a:t>)</a:t>
            </a:r>
            <a:endParaRPr lang="en-US" sz="2000" b="0" dirty="0"/>
          </a:p>
        </p:txBody>
      </p:sp>
      <p:pic>
        <p:nvPicPr>
          <p:cNvPr id="6" name="Picture 5" descr="The computer code has 46 lines. The lines read as follows. Line 1. forward slash forward slash F i g period 3 period 8 colon f i g 0 3 underscore 0 8 period c. Line 2. forward slash forward slash Class dash average program with sentinel dash controlled iteration period. Line 3. hash include left angle bracket s t d i o period h right angle bracket. Line 4. blank. Line 5. forward slash forward slash function main begins program execution. Line 6. i n t main left parenthesis void right parenthesis. Line 7. left brace. Line 8, indented once. unsigned i n t counter semicolon forward slash forward slash number of grades entered. Line 9, indented once. i n t grade semicolon forward slash forward slash grade value. Line 10, indented once. i n t total semicolon forward slash forward slash sum of grades. Line 11. blank. Line 12, indented once. float average semicolon forward slash forward slash number with decimal point for average. The words, float average, in line 12 are highlighted. Line 13. blank. Line 14, indented once. forward slash forward slash initialization phase. Line 15, indented once. total equals 0 semicolon forward slash forward slash initialize total. Line 16, indented once. counter equals 0 semicolon forward slash forward slash initialize loop counter. The words, counter equals 0, in line 16 are highlighted. Line 17. blank. Line 18, indented once. forward slash forward slash processing phase. Line 19, indented once. forward slash forward slash get first grade from user. Line 20, indented once. print f left parenthesis double quote percent sign s double quote comma double quote Enter grade comma negative 1 to end colon double quote right parenthesis semicolon forward slash forward slash prompt for input. Line 21, indented once. scan f left parenthesis double quote percent sign d double quote comma ampersand grade right parenthesis semicolon forward slash forward slash read grade from user. Lines 20 and 21 are highlighted. Line 22. blank.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801" r="-576" b="17556"/>
          <a:stretch/>
        </p:blipFill>
        <p:spPr>
          <a:xfrm>
            <a:off x="1218564" y="1826088"/>
            <a:ext cx="6706872" cy="4000500"/>
          </a:xfrm>
          <a:prstGeom prst="rect">
            <a:avLst/>
          </a:prstGeom>
          <a:noFill/>
          <a:ln>
            <a:noFill/>
          </a:ln>
        </p:spPr>
      </p:pic>
    </p:spTree>
    <p:extLst>
      <p:ext uri="{BB962C8B-B14F-4D97-AF65-F5344CB8AC3E}">
        <p14:creationId xmlns:p14="http://schemas.microsoft.com/office/powerpoint/2010/main" val="23258286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3.8 Class-Average Program with Sentinel-Controlled </a:t>
            </a:r>
            <a:r>
              <a:rPr lang="en-US" dirty="0" smtClean="0"/>
              <a:t>Iteration </a:t>
            </a:r>
            <a:r>
              <a:rPr lang="en-US" sz="2000" b="0" dirty="0" smtClean="0"/>
              <a:t>(2 </a:t>
            </a:r>
            <a:r>
              <a:rPr lang="en-US" sz="2000" b="0" dirty="0"/>
              <a:t>of </a:t>
            </a:r>
            <a:r>
              <a:rPr lang="en-US" sz="2000" b="0" dirty="0" smtClean="0"/>
              <a:t>3)</a:t>
            </a:r>
            <a:endParaRPr lang="en-US" dirty="0"/>
          </a:p>
        </p:txBody>
      </p:sp>
      <p:pic>
        <p:nvPicPr>
          <p:cNvPr id="7" name="Picture 6" descr="The code continues. Line 23, indented once. forward slash forward slash loop while sentinel value not yet read from user. Line 24, indented once. while left parenthesis grade exclamation point equals negative 1 right parenthesis left brace. The words, grade exclamation point equals negative 1, in line 24 are highlighted. Line 25, indented twice. total equals total plus grade semicolon forward slash forward slash add grade to total. Line 26, indented twice. counter equals counter plus 1 semicolon forward slash forward slash increment counter. Line 27. blank. Line 28, indented twice. forward slash forward slash get next grade from user. Line 29, indented twice. print f left parenthesis double quote percent sign s double quote comma double quote Enter grade comma negative 1 to end colon double quote right parenthesis semicolon forward slash forward slash prompt for input. Lines 29 and 30 are highlighted. Line 30, indented twice. scan f left parenthesis double quote percent sign d double quote comma ampersand grade right parenthesis semicolon forward slash forward slash read next grade. Line 31, indented once. right brace forward slash forward slash end while. Line 32. blank. Line 33, indented once. forward slash forward slash termination phase. Line 34, indented once. forward slash forward slash if user entered at least one grade. Line 35, indented once. if left parenthesis counter exclamation point equals 0 right parenthesis left brace. The words, counter exclamation point equals 0, in line 35 are highlighted. Line 36. blank. Line 37, indented twice. forward slash forward slash calculate average of all grades entered. Line 38, indented twice. average equals left parenthesis float right parenthesis total forward slash counter semicolon forward slash forward slash avoid truncation. The words, left parenthesis float right parenthesis total, in line 38 are highlighted. Line 39. blank. Line 40, indented twice. forward slash forward slash display average with two digits of precision. Line 41, indented twice. print f left parenthesis double quote Class average is percent sign period 2 f back slash n double quote comma average right parenthesis semicolon. The words, percent sign period 2 f, in line 41 are highlighted. Line 42, indented once. right brace forward slash forward slash end if. Line 43, indented once. else left brace forward slash forward slash if no grades were entered comma output message. Line 44, indented twice. puts left parenthesis double quote No grades were entered double quote right parenthesis semicolon. Line 45, indented once. right brace forward slash forward slash end else. Line 46. right brace forward slash forward slash end function main. All double forward slashes and following text are shown in green. The characters hash include, I n t, void, unsigned, float, while, if, and else are in blue text. Integers minus 1, 0, and 1, as well as double quotes and the characters between them, are shown in cyan text."/>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3867" r="2076" b="10509"/>
          <a:stretch/>
        </p:blipFill>
        <p:spPr>
          <a:xfrm>
            <a:off x="1306959" y="1523108"/>
            <a:ext cx="6530083" cy="4411866"/>
          </a:xfrm>
          <a:prstGeom prst="rect">
            <a:avLst/>
          </a:prstGeom>
          <a:noFill/>
          <a:ln>
            <a:noFill/>
          </a:ln>
        </p:spPr>
      </p:pic>
    </p:spTree>
    <p:extLst>
      <p:ext uri="{BB962C8B-B14F-4D97-AF65-F5344CB8AC3E}">
        <p14:creationId xmlns:p14="http://schemas.microsoft.com/office/powerpoint/2010/main" val="21318735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3.8 Class-Average Program with Sentinel-Controlled </a:t>
            </a:r>
            <a:r>
              <a:rPr lang="en-US" dirty="0" smtClean="0"/>
              <a:t>Iteration </a:t>
            </a:r>
            <a:r>
              <a:rPr lang="en-US" sz="2000" b="0" dirty="0" smtClean="0"/>
              <a:t>(3 </a:t>
            </a:r>
            <a:r>
              <a:rPr lang="en-US" sz="2000" b="0" dirty="0"/>
              <a:t>of 3)</a:t>
            </a:r>
            <a:endParaRPr lang="en-US" dirty="0"/>
          </a:p>
        </p:txBody>
      </p:sp>
      <p:pic>
        <p:nvPicPr>
          <p:cNvPr id="6" name="Picture 5" descr="Two code output are given. First code output has 10 lines. The lines read as follows. Line 1. Enter grade comma negative 1 to end colon 75. Line 2. Enter grade comma negative 1 to end colon 94. Line 3. Enter grade comma negative 1 to end colon 97. Line 4. Enter grade comma negative 1 to end colon 88. Line 5. Enter grade comma negative 1 to end colon 70. Line 6. Enter grade comma negative 1 to end colon 64. Line 7. Enter grade comma negative 1 to end colon 83. Line 8. Enter grade comma negative 1 to end colon 89. Line 9. Enter grade comma negative 1 to end colon negative 1. Line 10. Class average is 82 period 50. Second code output has 2 lines. The lines read as follows. Line 1. Enter grade comma negative 1 to end colon negative 1. Line 2. No grades were enter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000" b="40625"/>
          <a:stretch/>
        </p:blipFill>
        <p:spPr>
          <a:xfrm>
            <a:off x="904350" y="1935367"/>
            <a:ext cx="7335300" cy="3081850"/>
          </a:xfrm>
          <a:prstGeom prst="rect">
            <a:avLst/>
          </a:prstGeom>
          <a:noFill/>
          <a:ln>
            <a:noFill/>
          </a:ln>
        </p:spPr>
      </p:pic>
    </p:spTree>
    <p:extLst>
      <p:ext uri="{BB962C8B-B14F-4D97-AF65-F5344CB8AC3E}">
        <p14:creationId xmlns:p14="http://schemas.microsoft.com/office/powerpoint/2010/main" val="24056863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(14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069767"/>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In the </a:t>
            </a:r>
            <a:r>
              <a:rPr lang="en-US" altLang="en-US" sz="2200" kern="1200" dirty="0">
                <a:solidFill>
                  <a:srgbClr val="000000"/>
                </a:solidFill>
                <a:latin typeface="Consolas" panose="020B0609020204030204" pitchFamily="49" charset="0"/>
                <a:ea typeface="+mn-ea"/>
                <a:cs typeface="+mn-cs"/>
              </a:rPr>
              <a:t>while</a:t>
            </a:r>
            <a:r>
              <a:rPr lang="en-US" altLang="en-US" sz="2200" kern="1200" dirty="0">
                <a:solidFill>
                  <a:srgbClr val="000000"/>
                </a:solidFill>
                <a:latin typeface="Arial (Body)"/>
                <a:ea typeface="+mn-ea"/>
                <a:cs typeface="+mn-cs"/>
              </a:rPr>
              <a:t> loop in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3.8, the braces are </a:t>
            </a:r>
            <a:r>
              <a:rPr lang="en-US" altLang="en-US" sz="2200" b="1" kern="1200" dirty="0">
                <a:solidFill>
                  <a:srgbClr val="000000"/>
                </a:solidFill>
                <a:latin typeface="Arial (Body)"/>
                <a:ea typeface="+mn-ea"/>
                <a:cs typeface="+mn-cs"/>
              </a:rPr>
              <a:t>necessary</a:t>
            </a:r>
            <a:r>
              <a:rPr lang="en-US" altLang="en-US" sz="2200" kern="1200" dirty="0">
                <a:solidFill>
                  <a:srgbClr val="000000"/>
                </a:solidFill>
                <a:latin typeface="Arial (Body)"/>
                <a:ea typeface="+mn-ea"/>
                <a:cs typeface="+mn-cs"/>
              </a:rPr>
              <a:t> to ensure that all four statements execute within the loop.</a:t>
            </a:r>
          </a:p>
          <a:p>
            <a:pPr lvl="0">
              <a:tabLst/>
            </a:pPr>
            <a:r>
              <a:rPr lang="en-US" altLang="en-US" sz="2200" kern="1200" dirty="0">
                <a:solidFill>
                  <a:srgbClr val="000000"/>
                </a:solidFill>
                <a:latin typeface="Arial (Body)"/>
                <a:ea typeface="+mn-ea"/>
                <a:cs typeface="+mn-cs"/>
              </a:rPr>
              <a:t>Without the braces, the last three statements in the body of the loop would fall outside the loop, causing the computer to interpret this code incorrectly as follows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pic>
        <p:nvPicPr>
          <p:cNvPr id="6" name="Picture 5" descr="The computer code has 5 lines. The lines read as follows. Line 1. while left parenthesis grade exclamation point equals negative 1 right parenthesis. Line 2, indented once. total equals total plus grade semicolon forward slash forward slash add grade to total. Line 3. counter equals counter plus 1 semicolon forward slash forward slash increment counter. Line 4. print f left parenthesis double quote percent sign s double quote comma double quote Enter grade comma negative 1 to end colon double quote right parenthesis semicolon forward slash forward slash prompt for input. Line 5. scan f left parenthesis double quote percent sign d double quote comma ampersand grade right parenthesis semicolon forward slash forward slash read next grade."/>
          <p:cNvPicPr>
            <a:picLocks noChangeAspect="1"/>
          </p:cNvPicPr>
          <p:nvPr/>
        </p:nvPicPr>
        <p:blipFill rotWithShape="1">
          <a:blip r:embed="rId2">
            <a:extLst>
              <a:ext uri="{28A0092B-C50C-407E-A947-70E740481C1C}">
                <a14:useLocalDpi xmlns:a14="http://schemas.microsoft.com/office/drawing/2010/main" val="0"/>
              </a:ext>
            </a:extLst>
          </a:blip>
          <a:srcRect t="3021"/>
          <a:stretch/>
        </p:blipFill>
        <p:spPr>
          <a:xfrm>
            <a:off x="1088068" y="3743673"/>
            <a:ext cx="6967863" cy="1426795"/>
          </a:xfrm>
          <a:prstGeom prst="rect">
            <a:avLst/>
          </a:prstGeom>
        </p:spPr>
      </p:pic>
      <p:sp>
        <p:nvSpPr>
          <p:cNvPr id="4" name="Text Placeholder 3"/>
          <p:cNvSpPr>
            <a:spLocks noGrp="1"/>
          </p:cNvSpPr>
          <p:nvPr>
            <p:ph type="body" idx="2"/>
          </p:nvPr>
        </p:nvSpPr>
        <p:spPr>
          <a:xfrm>
            <a:off x="457200" y="5244174"/>
            <a:ext cx="8229600" cy="736016"/>
          </a:xfrm>
        </p:spPr>
        <p:txBody>
          <a:bodyPr/>
          <a:lstStyle/>
          <a:p>
            <a:pPr lvl="0"/>
            <a:r>
              <a:rPr lang="en-US" altLang="en-US" sz="2200" kern="1200" dirty="0">
                <a:solidFill>
                  <a:srgbClr val="000000"/>
                </a:solidFill>
                <a:latin typeface="Arial (Body)"/>
              </a:rPr>
              <a:t>This would cause an </a:t>
            </a:r>
            <a:r>
              <a:rPr lang="en-US" altLang="en-US" sz="2200" b="1" kern="1200" dirty="0">
                <a:solidFill>
                  <a:srgbClr val="000000"/>
                </a:solidFill>
                <a:latin typeface="Arial (Body)"/>
              </a:rPr>
              <a:t>infinite loop </a:t>
            </a:r>
            <a:r>
              <a:rPr lang="en-US" altLang="en-US" sz="2200" kern="1200" dirty="0">
                <a:solidFill>
                  <a:srgbClr val="000000"/>
                </a:solidFill>
                <a:latin typeface="Arial (Body)"/>
              </a:rPr>
              <a:t>if </a:t>
            </a:r>
            <a:r>
              <a:rPr lang="en-US" altLang="en-US" sz="2200" kern="1200" dirty="0" smtClean="0">
                <a:solidFill>
                  <a:srgbClr val="000000"/>
                </a:solidFill>
                <a:latin typeface="Consolas" panose="020B0609020204030204" pitchFamily="49" charset="0"/>
                <a:cs typeface="Consolas" panose="020B0609020204030204" pitchFamily="49" charset="0"/>
              </a:rPr>
              <a:t>-1</a:t>
            </a:r>
            <a:r>
              <a:rPr lang="en-US" altLang="en-US" sz="2200" kern="1200" dirty="0" smtClean="0">
                <a:solidFill>
                  <a:srgbClr val="000000"/>
                </a:solidFill>
                <a:latin typeface="Arial (Body)"/>
              </a:rPr>
              <a:t> </a:t>
            </a:r>
            <a:r>
              <a:rPr lang="en-US" altLang="en-US" sz="2200" kern="1200" dirty="0">
                <a:solidFill>
                  <a:srgbClr val="000000"/>
                </a:solidFill>
                <a:latin typeface="Arial (Body)"/>
              </a:rPr>
              <a:t>is not input as the first grade</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18443508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3.5</a:t>
            </a:r>
          </a:p>
        </p:txBody>
      </p:sp>
      <p:sp>
        <p:nvSpPr>
          <p:cNvPr id="5" name="Text Placeholder 4"/>
          <p:cNvSpPr>
            <a:spLocks noGrp="1"/>
          </p:cNvSpPr>
          <p:nvPr>
            <p:ph type="body" idx="1"/>
          </p:nvPr>
        </p:nvSpPr>
        <p:spPr/>
        <p:txBody>
          <a:bodyPr/>
          <a:lstStyle/>
          <a:p>
            <a:pPr marL="0" indent="0">
              <a:buNone/>
            </a:pPr>
            <a:r>
              <a:rPr lang="en-US" sz="2400" dirty="0">
                <a:latin typeface="+mn-lt"/>
              </a:rPr>
              <a:t>In a sentinel-controlled loop, explicitly remind the user what the sentinel value is </a:t>
            </a:r>
            <a:r>
              <a:rPr lang="en-US" sz="2400" dirty="0" smtClean="0">
                <a:latin typeface="+mn-lt"/>
              </a:rPr>
              <a:t>in prompts </a:t>
            </a:r>
            <a:r>
              <a:rPr lang="en-US" sz="2400" dirty="0">
                <a:latin typeface="+mn-lt"/>
              </a:rPr>
              <a:t>requesting data entry.</a:t>
            </a:r>
          </a:p>
        </p:txBody>
      </p:sp>
    </p:spTree>
    <p:extLst>
      <p:ext uri="{BB962C8B-B14F-4D97-AF65-F5344CB8AC3E}">
        <p14:creationId xmlns:p14="http://schemas.microsoft.com/office/powerpoint/2010/main" val="3144389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(15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836678"/>
          </a:xfrm>
        </p:spPr>
        <p:txBody>
          <a:bodyPr wrap="square" lIns="91425" tIns="91425" rIns="91425" bIns="91425">
            <a:spAutoFit/>
          </a:bodyPr>
          <a:lstStyle/>
          <a:p>
            <a:pPr marL="0" lvl="0" indent="0">
              <a:buNone/>
              <a:tabLst/>
              <a:defRPr/>
            </a:pPr>
            <a:r>
              <a:rPr lang="en-US" sz="2200" b="1" kern="1200" dirty="0">
                <a:solidFill>
                  <a:srgbClr val="000000"/>
                </a:solidFill>
                <a:latin typeface="Arial (Body)"/>
                <a:ea typeface="+mn-ea"/>
                <a:cs typeface="+mn-cs"/>
              </a:rPr>
              <a:t>Converting Between Types Explicitly and Implicitly</a:t>
            </a:r>
          </a:p>
          <a:p>
            <a:pPr lvl="0">
              <a:tabLst/>
              <a:defRPr/>
            </a:pPr>
            <a:r>
              <a:rPr lang="en-US" sz="2200" kern="1200" dirty="0">
                <a:solidFill>
                  <a:srgbClr val="000000"/>
                </a:solidFill>
                <a:latin typeface="Arial (Body)"/>
                <a:ea typeface="+mn-ea"/>
                <a:cs typeface="+mn-cs"/>
              </a:rPr>
              <a:t>Averages do not always evaluate to integer values.</a:t>
            </a:r>
          </a:p>
          <a:p>
            <a:pPr lvl="0">
              <a:tabLst/>
              <a:defRPr/>
            </a:pPr>
            <a:r>
              <a:rPr lang="en-US" sz="2200" kern="1200" dirty="0">
                <a:solidFill>
                  <a:srgbClr val="000000"/>
                </a:solidFill>
                <a:latin typeface="Arial (Body)"/>
                <a:ea typeface="+mn-ea"/>
                <a:cs typeface="+mn-cs"/>
              </a:rPr>
              <a:t>Often, an average is a value such as 7.2 or </a:t>
            </a:r>
            <a:r>
              <a:rPr lang="en-US" sz="2200" kern="1200" dirty="0" smtClean="0">
                <a:solidFill>
                  <a:srgbClr val="000000"/>
                </a:solidFill>
                <a:latin typeface="Arial (Body)"/>
                <a:ea typeface="+mn-ea"/>
                <a:cs typeface="+mn-cs"/>
              </a:rPr>
              <a:t>−93.5 </a:t>
            </a:r>
            <a:r>
              <a:rPr lang="en-US" sz="2200" kern="1200" dirty="0">
                <a:solidFill>
                  <a:srgbClr val="000000"/>
                </a:solidFill>
                <a:latin typeface="Arial (Body)"/>
                <a:ea typeface="+mn-ea"/>
                <a:cs typeface="+mn-cs"/>
              </a:rPr>
              <a:t>that contains a fractional part.</a:t>
            </a:r>
          </a:p>
          <a:p>
            <a:pPr lvl="0">
              <a:tabLst/>
              <a:defRPr/>
            </a:pPr>
            <a:r>
              <a:rPr lang="en-US" sz="2200" kern="1200" dirty="0">
                <a:solidFill>
                  <a:srgbClr val="000000"/>
                </a:solidFill>
                <a:latin typeface="Arial (Body)"/>
                <a:ea typeface="+mn-ea"/>
                <a:cs typeface="+mn-cs"/>
              </a:rPr>
              <a:t>These values are referred to as floating-point numbers and can be represented by the data type </a:t>
            </a:r>
            <a:r>
              <a:rPr lang="en-US" sz="2200" kern="1200" dirty="0">
                <a:solidFill>
                  <a:srgbClr val="000000"/>
                </a:solidFill>
                <a:latin typeface="Consolas" panose="020B0609020204030204" pitchFamily="49" charset="0"/>
                <a:ea typeface="+mn-ea"/>
                <a:cs typeface="+mn-cs"/>
              </a:rPr>
              <a:t>float</a:t>
            </a:r>
            <a:r>
              <a:rPr lang="en-US" sz="2200" kern="1200" dirty="0">
                <a:solidFill>
                  <a:srgbClr val="000000"/>
                </a:solidFill>
                <a:latin typeface="Arial (Body)"/>
                <a:ea typeface="+mn-ea"/>
                <a:cs typeface="+mn-cs"/>
              </a:rPr>
              <a:t>.</a:t>
            </a:r>
          </a:p>
          <a:p>
            <a:pPr lvl="0">
              <a:tabLst/>
              <a:defRPr/>
            </a:pPr>
            <a:r>
              <a:rPr lang="en-US" sz="2200" kern="1200" dirty="0">
                <a:solidFill>
                  <a:srgbClr val="000000"/>
                </a:solidFill>
                <a:latin typeface="Arial (Body)"/>
                <a:ea typeface="+mn-ea"/>
                <a:cs typeface="+mn-cs"/>
              </a:rPr>
              <a:t>The variable </a:t>
            </a:r>
            <a:r>
              <a:rPr lang="en-US" sz="2200" kern="1200" dirty="0">
                <a:solidFill>
                  <a:srgbClr val="000000"/>
                </a:solidFill>
                <a:latin typeface="Consolas" panose="020B0609020204030204" pitchFamily="49" charset="0"/>
                <a:ea typeface="+mn-ea"/>
                <a:cs typeface="+mn-cs"/>
              </a:rPr>
              <a:t>average</a:t>
            </a:r>
            <a:r>
              <a:rPr lang="en-US" sz="2200" kern="1200" dirty="0">
                <a:solidFill>
                  <a:srgbClr val="000000"/>
                </a:solidFill>
                <a:latin typeface="Arial (Body)"/>
                <a:ea typeface="+mn-ea"/>
                <a:cs typeface="+mn-cs"/>
              </a:rPr>
              <a:t> is defined to be of type </a:t>
            </a:r>
            <a:r>
              <a:rPr lang="en-US" sz="2200" kern="1200" dirty="0">
                <a:solidFill>
                  <a:srgbClr val="000000"/>
                </a:solidFill>
                <a:latin typeface="Consolas" panose="020B0609020204030204" pitchFamily="49" charset="0"/>
              </a:rPr>
              <a:t>float</a:t>
            </a:r>
            <a:r>
              <a:rPr lang="en-US" sz="2200" kern="1200" dirty="0" smtClean="0">
                <a:solidFill>
                  <a:srgbClr val="000000"/>
                </a:solidFill>
                <a:latin typeface="Arial (Body)"/>
                <a:ea typeface="+mn-ea"/>
                <a:cs typeface="+mn-cs"/>
              </a:rPr>
              <a:t> </a:t>
            </a:r>
            <a:r>
              <a:rPr lang="en-US" sz="2200" kern="1200" dirty="0">
                <a:solidFill>
                  <a:srgbClr val="000000"/>
                </a:solidFill>
                <a:latin typeface="Arial (Body)"/>
                <a:ea typeface="+mn-ea"/>
                <a:cs typeface="+mn-cs"/>
              </a:rPr>
              <a:t>to capture the fractional result of our calculation.</a:t>
            </a:r>
          </a:p>
          <a:p>
            <a:pPr lvl="0">
              <a:tabLst/>
              <a:defRPr/>
            </a:pPr>
            <a:r>
              <a:rPr lang="en-US" sz="2200" kern="1200" dirty="0">
                <a:solidFill>
                  <a:srgbClr val="000000"/>
                </a:solidFill>
                <a:latin typeface="Arial (Body)"/>
                <a:ea typeface="+mn-ea"/>
                <a:cs typeface="+mn-cs"/>
              </a:rPr>
              <a:t>However, the result of the calculation </a:t>
            </a:r>
            <a:r>
              <a:rPr lang="en-US" sz="2200" kern="1200" dirty="0">
                <a:solidFill>
                  <a:srgbClr val="000000"/>
                </a:solidFill>
                <a:latin typeface="Consolas" panose="020B0609020204030204" pitchFamily="49" charset="0"/>
                <a:ea typeface="+mn-ea"/>
                <a:cs typeface="+mn-cs"/>
              </a:rPr>
              <a:t>total / counter</a:t>
            </a:r>
            <a:r>
              <a:rPr lang="en-US" sz="2200" kern="1200" dirty="0">
                <a:solidFill>
                  <a:srgbClr val="000000"/>
                </a:solidFill>
                <a:latin typeface="Arial (Body)"/>
                <a:ea typeface="+mn-ea"/>
                <a:cs typeface="+mn-cs"/>
              </a:rPr>
              <a:t> is an integer because </a:t>
            </a:r>
            <a:r>
              <a:rPr lang="en-US" sz="2200" kern="1200" dirty="0">
                <a:solidFill>
                  <a:srgbClr val="000000"/>
                </a:solidFill>
                <a:latin typeface="Consolas" panose="020B0609020204030204" pitchFamily="49" charset="0"/>
                <a:ea typeface="+mn-ea"/>
                <a:cs typeface="+mn-cs"/>
              </a:rPr>
              <a:t>total</a:t>
            </a:r>
            <a:r>
              <a:rPr lang="en-US" sz="2200" kern="1200" dirty="0">
                <a:solidFill>
                  <a:srgbClr val="000000"/>
                </a:solidFill>
                <a:latin typeface="Arial (Body)"/>
                <a:ea typeface="+mn-ea"/>
                <a:cs typeface="+mn-cs"/>
              </a:rPr>
              <a:t> and </a:t>
            </a:r>
            <a:r>
              <a:rPr lang="en-US" sz="2200" kern="1200" dirty="0">
                <a:solidFill>
                  <a:srgbClr val="000000"/>
                </a:solidFill>
                <a:latin typeface="Consolas" panose="020B0609020204030204" pitchFamily="49" charset="0"/>
                <a:ea typeface="+mn-ea"/>
                <a:cs typeface="+mn-cs"/>
              </a:rPr>
              <a:t>counter</a:t>
            </a:r>
            <a:r>
              <a:rPr lang="en-US" sz="2200" kern="1200" dirty="0">
                <a:solidFill>
                  <a:srgbClr val="000000"/>
                </a:solidFill>
                <a:latin typeface="Arial (Body)"/>
                <a:ea typeface="+mn-ea"/>
                <a:cs typeface="+mn-cs"/>
              </a:rPr>
              <a:t> are both integer variables.</a:t>
            </a:r>
          </a:p>
        </p:txBody>
      </p:sp>
    </p:spTree>
    <p:extLst>
      <p:ext uri="{BB962C8B-B14F-4D97-AF65-F5344CB8AC3E}">
        <p14:creationId xmlns:p14="http://schemas.microsoft.com/office/powerpoint/2010/main" val="26602459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(16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Dividing two integers results in </a:t>
            </a:r>
            <a:r>
              <a:rPr lang="en-US" altLang="en-US" sz="2400" b="1" kern="1200" dirty="0">
                <a:solidFill>
                  <a:srgbClr val="000000"/>
                </a:solidFill>
                <a:latin typeface="Arial (Body)"/>
                <a:ea typeface="+mn-ea"/>
                <a:cs typeface="+mn-cs"/>
              </a:rPr>
              <a:t>integer division</a:t>
            </a:r>
            <a:r>
              <a:rPr lang="en-US" altLang="en-US" sz="2400" kern="1200" dirty="0">
                <a:solidFill>
                  <a:srgbClr val="000000"/>
                </a:solidFill>
                <a:latin typeface="Arial (Body)"/>
                <a:ea typeface="+mn-ea"/>
                <a:cs typeface="+mn-cs"/>
              </a:rPr>
              <a:t> in which any fractional part of the calculation is </a:t>
            </a:r>
            <a:r>
              <a:rPr lang="en-US" altLang="en-US" sz="2400" b="1" kern="1200" dirty="0">
                <a:solidFill>
                  <a:srgbClr val="000000"/>
                </a:solidFill>
                <a:latin typeface="Arial (Body)"/>
                <a:ea typeface="+mn-ea"/>
                <a:cs typeface="+mn-cs"/>
              </a:rPr>
              <a:t>truncated</a:t>
            </a:r>
            <a:r>
              <a:rPr lang="en-US" altLang="en-US" sz="2400" kern="1200" dirty="0">
                <a:solidFill>
                  <a:srgbClr val="000000"/>
                </a:solidFill>
                <a:latin typeface="Arial (Body)"/>
                <a:ea typeface="+mn-ea"/>
                <a:cs typeface="+mn-cs"/>
              </a:rPr>
              <a:t> (i.e., lost).</a:t>
            </a:r>
          </a:p>
          <a:p>
            <a:pPr lvl="0">
              <a:tabLst/>
            </a:pPr>
            <a:r>
              <a:rPr lang="en-US" altLang="en-US" sz="2400" kern="1200" dirty="0">
                <a:solidFill>
                  <a:srgbClr val="000000"/>
                </a:solidFill>
                <a:latin typeface="Arial (Body)"/>
                <a:ea typeface="+mn-ea"/>
                <a:cs typeface="+mn-cs"/>
              </a:rPr>
              <a:t>Because the calculation is performed </a:t>
            </a:r>
            <a:r>
              <a:rPr lang="en-US" altLang="en-US" sz="2400" b="1" kern="1200" dirty="0">
                <a:solidFill>
                  <a:srgbClr val="000000"/>
                </a:solidFill>
                <a:latin typeface="Arial (Body)"/>
                <a:ea typeface="+mn-ea"/>
                <a:cs typeface="+mn-cs"/>
              </a:rPr>
              <a:t>first</a:t>
            </a:r>
            <a:r>
              <a:rPr lang="en-US" altLang="en-US" sz="2400" kern="1200" dirty="0">
                <a:solidFill>
                  <a:srgbClr val="000000"/>
                </a:solidFill>
                <a:latin typeface="Arial (Body)"/>
                <a:ea typeface="+mn-ea"/>
                <a:cs typeface="+mn-cs"/>
              </a:rPr>
              <a:t>, the fractional part is lost </a:t>
            </a:r>
            <a:r>
              <a:rPr lang="en-US" altLang="en-US" sz="2400" b="1" kern="1200" dirty="0">
                <a:solidFill>
                  <a:srgbClr val="000000"/>
                </a:solidFill>
                <a:latin typeface="Arial (Body)"/>
                <a:ea typeface="+mn-ea"/>
                <a:cs typeface="+mn-cs"/>
              </a:rPr>
              <a:t>before </a:t>
            </a:r>
            <a:r>
              <a:rPr lang="en-US" altLang="en-US" sz="2400" kern="1200" dirty="0">
                <a:solidFill>
                  <a:srgbClr val="000000"/>
                </a:solidFill>
                <a:latin typeface="Arial (Body)"/>
                <a:ea typeface="+mn-ea"/>
                <a:cs typeface="+mn-cs"/>
              </a:rPr>
              <a:t>the result is assigned to </a:t>
            </a:r>
            <a:r>
              <a:rPr lang="en-US" altLang="en-US" sz="2400" kern="1200" dirty="0">
                <a:solidFill>
                  <a:srgbClr val="000000"/>
                </a:solidFill>
                <a:latin typeface="Consolas" panose="020B0609020204030204" pitchFamily="49" charset="0"/>
                <a:ea typeface="+mn-ea"/>
                <a:cs typeface="+mn-cs"/>
              </a:rPr>
              <a:t>average</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To produce a floating-point calculation with integer values, we must create temporary values that are floating-point numbers.</a:t>
            </a:r>
          </a:p>
          <a:p>
            <a:pPr lvl="0">
              <a:tabLst/>
            </a:pPr>
            <a:r>
              <a:rPr lang="en-US" altLang="en-US" sz="2400" kern="1200" dirty="0">
                <a:solidFill>
                  <a:srgbClr val="000000"/>
                </a:solidFill>
                <a:latin typeface="Arial (Body)"/>
                <a:ea typeface="+mn-ea"/>
                <a:cs typeface="+mn-cs"/>
              </a:rPr>
              <a:t>C provides the unary </a:t>
            </a:r>
            <a:r>
              <a:rPr lang="en-US" altLang="en-US" sz="2400" b="1" kern="1200" dirty="0">
                <a:solidFill>
                  <a:srgbClr val="000000"/>
                </a:solidFill>
                <a:latin typeface="Arial (Body)"/>
                <a:ea typeface="+mn-ea"/>
                <a:cs typeface="+mn-cs"/>
              </a:rPr>
              <a:t>cast operator </a:t>
            </a:r>
            <a:r>
              <a:rPr lang="en-US" altLang="en-US" sz="2400" kern="1200" dirty="0">
                <a:solidFill>
                  <a:srgbClr val="000000"/>
                </a:solidFill>
                <a:latin typeface="Arial (Body)"/>
                <a:ea typeface="+mn-ea"/>
                <a:cs typeface="+mn-cs"/>
              </a:rPr>
              <a:t>to accomplish this task.</a:t>
            </a:r>
          </a:p>
        </p:txBody>
      </p:sp>
    </p:spTree>
    <p:extLst>
      <p:ext uri="{BB962C8B-B14F-4D97-AF65-F5344CB8AC3E}">
        <p14:creationId xmlns:p14="http://schemas.microsoft.com/office/powerpoint/2010/main" val="23764197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35977"/>
            <a:ext cx="8229600" cy="1267327"/>
          </a:xfrm>
        </p:spPr>
        <p:txBody>
          <a:bodyPr anchor="ctr"/>
          <a:lstStyle/>
          <a:p>
            <a:pPr lvl="0">
              <a:spcBef>
                <a:spcPct val="0"/>
              </a:spcBef>
              <a:buClrTx/>
              <a:defRPr/>
            </a:pPr>
            <a:r>
              <a:rPr 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sz="2000" b="0" kern="1200" dirty="0" smtClean="0">
                <a:solidFill>
                  <a:schemeClr val="tx2"/>
                </a:solidFill>
                <a:latin typeface="Times New Roman" panose="02020603050405020304" pitchFamily="18" charset="0"/>
                <a:ea typeface="+mj-ea"/>
                <a:cs typeface="Times New Roman" panose="02020603050405020304" pitchFamily="18" charset="0"/>
              </a:rPr>
              <a:t>(17 of 21)</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938688"/>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Line </a:t>
            </a:r>
            <a:r>
              <a:rPr lang="en-US" altLang="en-US" sz="2200" kern="1200" dirty="0" smtClean="0">
                <a:solidFill>
                  <a:srgbClr val="000000"/>
                </a:solidFill>
                <a:latin typeface="Arial (Body)"/>
                <a:ea typeface="+mn-ea"/>
                <a:cs typeface="+mn-cs"/>
              </a:rPr>
              <a:t>38</a:t>
            </a:r>
          </a:p>
          <a:p>
            <a:pPr lvl="1"/>
            <a:r>
              <a:rPr lang="en-US" altLang="en-US" sz="2200" kern="1200" dirty="0">
                <a:solidFill>
                  <a:srgbClr val="000000"/>
                </a:solidFill>
                <a:latin typeface="Arial (Body)"/>
                <a:ea typeface="+mn-ea"/>
                <a:cs typeface="+mn-cs"/>
              </a:rPr>
              <a:t> </a:t>
            </a:r>
          </a:p>
        </p:txBody>
      </p:sp>
      <p:pic>
        <p:nvPicPr>
          <p:cNvPr id="5" name="Picture 4" descr="The code associated with line 38 is as follows. Average equals left parenthesis float right parenthesis total forward slash counter semicolon."/>
          <p:cNvPicPr>
            <a:picLocks noChangeAspect="1"/>
          </p:cNvPicPr>
          <p:nvPr/>
        </p:nvPicPr>
        <p:blipFill rotWithShape="1">
          <a:blip r:embed="rId2">
            <a:extLst>
              <a:ext uri="{28A0092B-C50C-407E-A947-70E740481C1C}">
                <a14:useLocalDpi xmlns:a14="http://schemas.microsoft.com/office/drawing/2010/main" val="0"/>
              </a:ext>
            </a:extLst>
          </a:blip>
          <a:srcRect l="5838" t="-7854"/>
          <a:stretch/>
        </p:blipFill>
        <p:spPr>
          <a:xfrm>
            <a:off x="1261489" y="2141695"/>
            <a:ext cx="5702426" cy="302555"/>
          </a:xfrm>
          <a:prstGeom prst="rect">
            <a:avLst/>
          </a:prstGeom>
        </p:spPr>
      </p:pic>
      <p:sp>
        <p:nvSpPr>
          <p:cNvPr id="4" name="Text Placeholder 3"/>
          <p:cNvSpPr>
            <a:spLocks noGrp="1"/>
          </p:cNvSpPr>
          <p:nvPr>
            <p:ph type="body" idx="2"/>
          </p:nvPr>
        </p:nvSpPr>
        <p:spPr>
          <a:xfrm>
            <a:off x="457200" y="2488473"/>
            <a:ext cx="8229600" cy="3302752"/>
          </a:xfrm>
        </p:spPr>
        <p:txBody>
          <a:bodyPr/>
          <a:lstStyle/>
          <a:p>
            <a:pPr lvl="0">
              <a:tabLst/>
            </a:pPr>
            <a:r>
              <a:rPr lang="en-US" altLang="en-US" sz="2200" kern="1200" dirty="0">
                <a:solidFill>
                  <a:srgbClr val="000000"/>
                </a:solidFill>
                <a:latin typeface="Arial (Body)"/>
              </a:rPr>
              <a:t>includes the cast operator (</a:t>
            </a:r>
            <a:r>
              <a:rPr lang="en-US" altLang="en-US" sz="2200" kern="1200" dirty="0">
                <a:solidFill>
                  <a:srgbClr val="000000"/>
                </a:solidFill>
                <a:latin typeface="Consolas" panose="020B0609020204030204" pitchFamily="49" charset="0"/>
                <a:cs typeface="Consolas" panose="020B0609020204030204" pitchFamily="49" charset="0"/>
              </a:rPr>
              <a:t>float</a:t>
            </a:r>
            <a:r>
              <a:rPr lang="en-US" altLang="en-US" sz="2200" kern="1200" dirty="0">
                <a:solidFill>
                  <a:srgbClr val="000000"/>
                </a:solidFill>
                <a:latin typeface="Arial (Body)"/>
              </a:rPr>
              <a:t>), which creates a temporary floating-point copy of its operand, </a:t>
            </a:r>
            <a:r>
              <a:rPr lang="en-US" altLang="en-US" sz="2200" kern="1200" dirty="0">
                <a:solidFill>
                  <a:srgbClr val="000000"/>
                </a:solidFill>
                <a:latin typeface="Consolas" panose="020B0609020204030204" pitchFamily="49" charset="0"/>
                <a:cs typeface="Consolas" panose="020B0609020204030204" pitchFamily="49" charset="0"/>
              </a:rPr>
              <a:t>total</a:t>
            </a:r>
            <a:r>
              <a:rPr lang="en-US" altLang="en-US" sz="2200" kern="1200" dirty="0">
                <a:solidFill>
                  <a:srgbClr val="000000"/>
                </a:solidFill>
                <a:latin typeface="Arial (Body)"/>
              </a:rPr>
              <a:t>.</a:t>
            </a:r>
          </a:p>
          <a:p>
            <a:pPr lvl="0">
              <a:tabLst/>
            </a:pPr>
            <a:r>
              <a:rPr lang="en-US" altLang="en-US" sz="2200" kern="1200" dirty="0">
                <a:solidFill>
                  <a:srgbClr val="000000"/>
                </a:solidFill>
                <a:latin typeface="Arial (Body)"/>
              </a:rPr>
              <a:t>The value stored in total is still an integer.</a:t>
            </a:r>
          </a:p>
          <a:p>
            <a:pPr lvl="0">
              <a:tabLst/>
            </a:pPr>
            <a:r>
              <a:rPr lang="en-US" altLang="en-US" sz="2200" kern="1200" dirty="0">
                <a:solidFill>
                  <a:srgbClr val="000000"/>
                </a:solidFill>
                <a:latin typeface="Arial (Body)"/>
              </a:rPr>
              <a:t>Using a cast operator in this manner is called </a:t>
            </a:r>
            <a:r>
              <a:rPr lang="en-US" altLang="en-US" sz="2200" b="1" kern="1200" dirty="0">
                <a:solidFill>
                  <a:srgbClr val="000000"/>
                </a:solidFill>
                <a:latin typeface="Arial (Body)"/>
              </a:rPr>
              <a:t>explicit conversion.</a:t>
            </a:r>
          </a:p>
          <a:p>
            <a:pPr lvl="0">
              <a:tabLst/>
            </a:pPr>
            <a:r>
              <a:rPr lang="en-US" altLang="en-US" sz="2200" kern="1200" dirty="0">
                <a:solidFill>
                  <a:srgbClr val="000000"/>
                </a:solidFill>
                <a:latin typeface="Arial (Body)"/>
              </a:rPr>
              <a:t>The calculation now consists of a floating-point value (the temporary </a:t>
            </a:r>
            <a:r>
              <a:rPr lang="en-US" altLang="en-US" sz="2200" kern="1200" dirty="0">
                <a:solidFill>
                  <a:srgbClr val="000000"/>
                </a:solidFill>
                <a:latin typeface="Consolas" panose="020B0609020204030204" pitchFamily="49" charset="0"/>
              </a:rPr>
              <a:t>float</a:t>
            </a:r>
            <a:r>
              <a:rPr lang="en-US" altLang="en-US" sz="2200" kern="1200" dirty="0">
                <a:solidFill>
                  <a:srgbClr val="000000"/>
                </a:solidFill>
                <a:latin typeface="Arial (Body)"/>
              </a:rPr>
              <a:t> version of </a:t>
            </a:r>
            <a:r>
              <a:rPr lang="en-US" altLang="en-US" sz="2200" kern="1200" dirty="0">
                <a:solidFill>
                  <a:srgbClr val="000000"/>
                </a:solidFill>
                <a:latin typeface="Consolas" panose="020B0609020204030204" pitchFamily="49" charset="0"/>
                <a:cs typeface="Consolas" panose="020B0609020204030204" pitchFamily="49" charset="0"/>
              </a:rPr>
              <a:t>total</a:t>
            </a:r>
            <a:r>
              <a:rPr lang="en-US" altLang="en-US" sz="2200" kern="1200" dirty="0">
                <a:solidFill>
                  <a:srgbClr val="000000"/>
                </a:solidFill>
                <a:latin typeface="Arial (Body)"/>
              </a:rPr>
              <a:t>) divided by the </a:t>
            </a:r>
            <a:r>
              <a:rPr lang="en-US" altLang="en-US" sz="2200" kern="1200" dirty="0">
                <a:solidFill>
                  <a:srgbClr val="000000"/>
                </a:solidFill>
                <a:latin typeface="Consolas" panose="020B0609020204030204" pitchFamily="49" charset="0"/>
              </a:rPr>
              <a:t>unsigned int </a:t>
            </a:r>
            <a:r>
              <a:rPr lang="en-US" altLang="en-US" sz="2200" kern="1200" dirty="0">
                <a:solidFill>
                  <a:srgbClr val="000000"/>
                </a:solidFill>
                <a:latin typeface="Arial (Body)"/>
              </a:rPr>
              <a:t>value stored in </a:t>
            </a:r>
            <a:r>
              <a:rPr lang="en-US" altLang="en-US" sz="2200" kern="1200" dirty="0">
                <a:solidFill>
                  <a:srgbClr val="000000"/>
                </a:solidFill>
                <a:latin typeface="Consolas" panose="020B0609020204030204" pitchFamily="49" charset="0"/>
              </a:rPr>
              <a:t>counter</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35280365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lvl="0">
              <a:spcBef>
                <a:spcPct val="0"/>
              </a:spcBef>
              <a:buClrTx/>
            </a:pPr>
            <a:r>
              <a:rPr lang="en-US" altLang="en-US" sz="2800" kern="1200" dirty="0" smtClean="0">
                <a:solidFill>
                  <a:schemeClr val="tx2"/>
                </a:solidFill>
                <a:latin typeface="Times New Roman" panose="02020603050405020304" pitchFamily="18" charset="0"/>
                <a:ea typeface="+mj-ea"/>
                <a:cs typeface="Times New Roman" panose="02020603050405020304" pitchFamily="18" charset="0"/>
              </a:rPr>
              <a:t>3.9 Formulating Algorithms with Top-Down, Stepwise Refinement Case Study 2: Sentinel-Controlled Iteration </a:t>
            </a:r>
            <a:r>
              <a:rPr lang="en-US" altLang="en-US" sz="2000" b="0" kern="1200" dirty="0" smtClean="0">
                <a:solidFill>
                  <a:schemeClr val="tx2"/>
                </a:solidFill>
                <a:latin typeface="Times New Roman" panose="02020603050405020304" pitchFamily="18" charset="0"/>
                <a:ea typeface="+mj-ea"/>
                <a:cs typeface="Times New Roman" panose="02020603050405020304" pitchFamily="18" charset="0"/>
              </a:rPr>
              <a:t>(18 of 21)</a:t>
            </a:r>
            <a:endParaRPr lang="en-US" alt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C evaluates arithmetic expressions only in which the data types of the operands are </a:t>
            </a:r>
            <a:r>
              <a:rPr lang="en-US" altLang="en-US" sz="2200" b="1" kern="1200" dirty="0">
                <a:solidFill>
                  <a:srgbClr val="000000"/>
                </a:solidFill>
                <a:latin typeface="Arial (Body)"/>
                <a:ea typeface="+mn-ea"/>
                <a:cs typeface="+mn-cs"/>
              </a:rPr>
              <a:t>identical</a:t>
            </a:r>
            <a:r>
              <a:rPr lang="en-US" altLang="en-US" sz="2200" kern="1200" dirty="0">
                <a:solidFill>
                  <a:srgbClr val="000000"/>
                </a:solidFill>
                <a:latin typeface="Arial (Body)"/>
                <a:ea typeface="+mn-ea"/>
                <a:cs typeface="+mn-cs"/>
              </a:rPr>
              <a:t>.</a:t>
            </a:r>
          </a:p>
          <a:p>
            <a:pPr lvl="0">
              <a:tabLst/>
            </a:pPr>
            <a:r>
              <a:rPr lang="en-US" altLang="en-US" sz="2200" kern="1200" dirty="0">
                <a:solidFill>
                  <a:srgbClr val="000000"/>
                </a:solidFill>
                <a:latin typeface="Arial (Body)"/>
                <a:ea typeface="+mn-ea"/>
                <a:cs typeface="+mn-cs"/>
              </a:rPr>
              <a:t>To ensure that the operands are of the </a:t>
            </a:r>
            <a:r>
              <a:rPr lang="en-US" altLang="en-US" sz="2200" b="1" kern="1200" dirty="0">
                <a:solidFill>
                  <a:srgbClr val="000000"/>
                </a:solidFill>
                <a:latin typeface="Arial (Body)"/>
                <a:ea typeface="+mn-ea"/>
                <a:cs typeface="+mn-cs"/>
              </a:rPr>
              <a:t>same</a:t>
            </a:r>
            <a:r>
              <a:rPr lang="en-US" altLang="en-US" sz="2200" kern="1200" dirty="0">
                <a:solidFill>
                  <a:srgbClr val="000000"/>
                </a:solidFill>
                <a:latin typeface="Arial (Body)"/>
                <a:ea typeface="+mn-ea"/>
                <a:cs typeface="+mn-cs"/>
              </a:rPr>
              <a:t> type, the compiler performs an operation called </a:t>
            </a:r>
            <a:r>
              <a:rPr lang="en-US" altLang="en-US" sz="2200" b="1" kern="1200" dirty="0">
                <a:solidFill>
                  <a:srgbClr val="000000"/>
                </a:solidFill>
                <a:latin typeface="Arial (Body)"/>
                <a:ea typeface="+mn-ea"/>
                <a:cs typeface="+mn-cs"/>
              </a:rPr>
              <a:t>implicit conversion</a:t>
            </a:r>
            <a:r>
              <a:rPr lang="en-US" altLang="en-US" sz="2200" kern="1200" dirty="0">
                <a:solidFill>
                  <a:srgbClr val="000000"/>
                </a:solidFill>
                <a:latin typeface="Arial (Body)"/>
                <a:ea typeface="+mn-ea"/>
                <a:cs typeface="+mn-cs"/>
              </a:rPr>
              <a:t> on selected operands.</a:t>
            </a:r>
          </a:p>
          <a:p>
            <a:pPr lvl="0">
              <a:tabLst/>
            </a:pPr>
            <a:r>
              <a:rPr lang="en-US" altLang="en-US" sz="2200" kern="1200" dirty="0">
                <a:solidFill>
                  <a:srgbClr val="000000"/>
                </a:solidFill>
                <a:latin typeface="Arial (Body)"/>
                <a:ea typeface="+mn-ea"/>
                <a:cs typeface="+mn-cs"/>
              </a:rPr>
              <a:t>For example, in an expression containing the data types </a:t>
            </a:r>
            <a:r>
              <a:rPr lang="en-US" altLang="en-US" sz="2200" kern="1200" dirty="0">
                <a:solidFill>
                  <a:srgbClr val="000000"/>
                </a:solidFill>
                <a:latin typeface="Consolas" panose="020B0609020204030204" pitchFamily="49" charset="0"/>
                <a:ea typeface="+mn-ea"/>
                <a:cs typeface="+mn-cs"/>
              </a:rPr>
              <a:t>unsigned int</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float</a:t>
            </a:r>
            <a:r>
              <a:rPr lang="en-US" altLang="en-US" sz="2200" kern="1200" dirty="0">
                <a:solidFill>
                  <a:srgbClr val="000000"/>
                </a:solidFill>
                <a:latin typeface="Arial (Body)"/>
                <a:ea typeface="+mn-ea"/>
                <a:cs typeface="+mn-cs"/>
              </a:rPr>
              <a:t>, copies of </a:t>
            </a:r>
            <a:r>
              <a:rPr lang="en-US" altLang="en-US" sz="2200" kern="1200" dirty="0">
                <a:solidFill>
                  <a:srgbClr val="000000"/>
                </a:solidFill>
                <a:latin typeface="Consolas" panose="020B0609020204030204" pitchFamily="49" charset="0"/>
                <a:ea typeface="+mn-ea"/>
                <a:cs typeface="+mn-cs"/>
              </a:rPr>
              <a:t>unsigned int</a:t>
            </a:r>
            <a:r>
              <a:rPr lang="en-US" altLang="en-US" sz="2200" kern="1200" dirty="0">
                <a:solidFill>
                  <a:srgbClr val="000000"/>
                </a:solidFill>
                <a:latin typeface="Arial (Body)"/>
                <a:ea typeface="+mn-ea"/>
                <a:cs typeface="+mn-cs"/>
              </a:rPr>
              <a:t> operands are made and converted to </a:t>
            </a:r>
            <a:r>
              <a:rPr lang="en-US" altLang="en-US" sz="2200" kern="1200" dirty="0">
                <a:solidFill>
                  <a:srgbClr val="000000"/>
                </a:solidFill>
                <a:latin typeface="Consolas" panose="020B0609020204030204" pitchFamily="49" charset="0"/>
                <a:ea typeface="+mn-ea"/>
                <a:cs typeface="+mn-cs"/>
              </a:rPr>
              <a:t>float</a:t>
            </a:r>
            <a:r>
              <a:rPr lang="en-US" altLang="en-US" sz="2200" kern="1200" dirty="0">
                <a:solidFill>
                  <a:srgbClr val="000000"/>
                </a:solidFill>
                <a:latin typeface="Arial (Body)"/>
                <a:ea typeface="+mn-ea"/>
                <a:cs typeface="+mn-cs"/>
              </a:rPr>
              <a:t>.</a:t>
            </a:r>
          </a:p>
          <a:p>
            <a:pPr lvl="0">
              <a:tabLst/>
            </a:pPr>
            <a:r>
              <a:rPr lang="en-US" altLang="en-US" sz="2200" kern="1200" dirty="0">
                <a:solidFill>
                  <a:srgbClr val="000000"/>
                </a:solidFill>
                <a:latin typeface="Arial (Body)"/>
                <a:ea typeface="+mn-ea"/>
                <a:cs typeface="+mn-cs"/>
              </a:rPr>
              <a:t>In our example, after a copy of </a:t>
            </a:r>
            <a:r>
              <a:rPr lang="en-US" altLang="en-US" sz="2200" kern="1200" dirty="0">
                <a:solidFill>
                  <a:srgbClr val="000000"/>
                </a:solidFill>
                <a:latin typeface="Consolas" panose="020B0609020204030204" pitchFamily="49" charset="0"/>
                <a:ea typeface="+mn-ea"/>
                <a:cs typeface="+mn-cs"/>
              </a:rPr>
              <a:t>counter</a:t>
            </a:r>
            <a:r>
              <a:rPr lang="en-US" altLang="en-US" sz="2200" kern="1200" dirty="0">
                <a:solidFill>
                  <a:srgbClr val="000000"/>
                </a:solidFill>
                <a:latin typeface="Arial (Body)"/>
                <a:ea typeface="+mn-ea"/>
                <a:cs typeface="+mn-cs"/>
              </a:rPr>
              <a:t> is made and converted to </a:t>
            </a:r>
            <a:r>
              <a:rPr lang="en-US" altLang="en-US" sz="2200" kern="1200" dirty="0">
                <a:solidFill>
                  <a:srgbClr val="000000"/>
                </a:solidFill>
                <a:latin typeface="Consolas" panose="020B0609020204030204" pitchFamily="49" charset="0"/>
                <a:ea typeface="+mn-ea"/>
                <a:cs typeface="+mn-cs"/>
              </a:rPr>
              <a:t>float</a:t>
            </a:r>
            <a:r>
              <a:rPr lang="en-US" altLang="en-US" sz="2200" kern="1200" dirty="0">
                <a:solidFill>
                  <a:srgbClr val="000000"/>
                </a:solidFill>
                <a:latin typeface="Arial (Body)"/>
                <a:ea typeface="+mn-ea"/>
                <a:cs typeface="+mn-cs"/>
              </a:rPr>
              <a:t>, the calculation is performed and the result of the floating-point division is assigned to </a:t>
            </a:r>
            <a:r>
              <a:rPr lang="en-US" altLang="en-US" sz="2200" kern="1200" dirty="0">
                <a:solidFill>
                  <a:srgbClr val="000000"/>
                </a:solidFill>
                <a:latin typeface="Consolas" panose="020B0609020204030204" pitchFamily="49" charset="0"/>
                <a:ea typeface="+mn-ea"/>
                <a:cs typeface="+mn-cs"/>
              </a:rPr>
              <a:t>average</a:t>
            </a:r>
            <a:r>
              <a:rPr lang="en-US" altLang="en-US" sz="2200" kern="1200" dirty="0">
                <a:solidFill>
                  <a:srgbClr val="000000"/>
                </a:solidFill>
                <a:latin typeface="Arial (Body)"/>
                <a:ea typeface="+mn-ea"/>
                <a:cs typeface="+mn-cs"/>
              </a:rPr>
              <a:t>.</a:t>
            </a:r>
          </a:p>
        </p:txBody>
      </p:sp>
    </p:spTree>
    <p:extLst>
      <p:ext uri="{BB962C8B-B14F-4D97-AF65-F5344CB8AC3E}">
        <p14:creationId xmlns:p14="http://schemas.microsoft.com/office/powerpoint/2010/main" val="1061040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9909</TotalTime>
  <Words>8739</Words>
  <Application>Microsoft Office PowerPoint</Application>
  <PresentationFormat>On-screen Show (4:3)</PresentationFormat>
  <Paragraphs>694</Paragraphs>
  <Slides>149</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149</vt:i4>
      </vt:variant>
    </vt:vector>
  </HeadingPairs>
  <TitlesOfParts>
    <vt:vector size="158" baseType="lpstr">
      <vt:lpstr>Arial</vt:lpstr>
      <vt:lpstr>Arial (Body)</vt:lpstr>
      <vt:lpstr>Consolas</vt:lpstr>
      <vt:lpstr>Noto Sans Symbols</vt:lpstr>
      <vt:lpstr>Times New Roman</vt:lpstr>
      <vt:lpstr>Verdana</vt:lpstr>
      <vt:lpstr>508 Lecture</vt:lpstr>
      <vt:lpstr>1_508 Lecture</vt:lpstr>
      <vt:lpstr>Equation</vt:lpstr>
      <vt:lpstr>C How to Program</vt:lpstr>
      <vt:lpstr>Learning Objectives</vt:lpstr>
      <vt:lpstr>Outline (1 of 2)</vt:lpstr>
      <vt:lpstr>Outline (2 of 2)</vt:lpstr>
      <vt:lpstr>3.1 Introduction</vt:lpstr>
      <vt:lpstr>3.2 Algorithms (1 of 3)</vt:lpstr>
      <vt:lpstr>3.2 Algorithms (2 of 3)</vt:lpstr>
      <vt:lpstr>3.2 Algorithms (3 of 3)</vt:lpstr>
      <vt:lpstr>3.3 Pseudocode (1 of 3)</vt:lpstr>
      <vt:lpstr>3.3 Pseudocode (2 of 3)</vt:lpstr>
      <vt:lpstr>3.3 Pseudocode (3 of 3)</vt:lpstr>
      <vt:lpstr>3.4 Control Structures (1 of 11)</vt:lpstr>
      <vt:lpstr>3.4 Control Structures (2 of 11)</vt:lpstr>
      <vt:lpstr>3.4 Control Structures (3 of 11)</vt:lpstr>
      <vt:lpstr>3.4 Control Structures (4 of 11)</vt:lpstr>
      <vt:lpstr>3.4 Control Structures (5 of 11)</vt:lpstr>
      <vt:lpstr>Figure 3.1 Flowcharting C’s Sequence Structure</vt:lpstr>
      <vt:lpstr>3.4 Control Structures (6 of 11)</vt:lpstr>
      <vt:lpstr>3.4 Control Structures (7 of 11)</vt:lpstr>
      <vt:lpstr>3.4 Control Structures (8 of 11)</vt:lpstr>
      <vt:lpstr>3.4 Control Structures (9 of 11)</vt:lpstr>
      <vt:lpstr>3.4 Control Structures (10 of 11)</vt:lpstr>
      <vt:lpstr>3.4 Control Structures (11 of 11)</vt:lpstr>
      <vt:lpstr>3.5 The if Selection Statement (1 of 6)</vt:lpstr>
      <vt:lpstr>3.5 The if Selection Statement (2 of 6)</vt:lpstr>
      <vt:lpstr>3.5 The if Selection Statement (3 of 6)</vt:lpstr>
      <vt:lpstr>3.5 The if Selection Statement (4 of 6)</vt:lpstr>
      <vt:lpstr>Figure 3.2 Flowcharting the Single-Selection if Statement</vt:lpstr>
      <vt:lpstr>3.5 The if Selection Statement (5 of 6)</vt:lpstr>
      <vt:lpstr>3.5 The if Selection Statement (6 of 6)</vt:lpstr>
      <vt:lpstr>3.6 The if…else Selection Statement (1 of 14)</vt:lpstr>
      <vt:lpstr>Good Programming Practice 3.1</vt:lpstr>
      <vt:lpstr>Good Programming Practice 3.2</vt:lpstr>
      <vt:lpstr>3.6 The if…else Selection Statement (2 of 14)</vt:lpstr>
      <vt:lpstr>Figure 3.3 Flowcharting the Double-Selection if…else Statement</vt:lpstr>
      <vt:lpstr>3.6 The if…else Selection Statement (3 of 14)</vt:lpstr>
      <vt:lpstr>3.6 The if…else Selection Statement (4 of 14)</vt:lpstr>
      <vt:lpstr>3.6 The if…else Selection Statement (5 of 14)</vt:lpstr>
      <vt:lpstr>3.6 The if…else Selection Statement (6 of 14)</vt:lpstr>
      <vt:lpstr>3.6 The if…else Selection Statement (7 of 14)</vt:lpstr>
      <vt:lpstr>3.6 The if…else Selection Statement (8 of 14)</vt:lpstr>
      <vt:lpstr>3.6 The if…else Selection Statement (9 of 14)</vt:lpstr>
      <vt:lpstr>3.6 The if…else Selection Statement (10 of 14)</vt:lpstr>
      <vt:lpstr>3.6 The if…else Selection Statement (11 of 14)</vt:lpstr>
      <vt:lpstr>3.6 The if…else Selection Statement (12 of 14)</vt:lpstr>
      <vt:lpstr>3.6 The if…else Selection Statement (13 of 14)</vt:lpstr>
      <vt:lpstr>3.6 The if…else Selection Statement (14 of 14)</vt:lpstr>
      <vt:lpstr>Error-Prevention Tip 3.1</vt:lpstr>
      <vt:lpstr>Software Engineering Observation 3.1</vt:lpstr>
      <vt:lpstr>Error-Prevention Tip 3.2</vt:lpstr>
      <vt:lpstr>Common Programming Error 3.1</vt:lpstr>
      <vt:lpstr>Error-Prevention Tip 3.3</vt:lpstr>
      <vt:lpstr>3.7 The while Iteration Statement (1 of 5)</vt:lpstr>
      <vt:lpstr>3.7 The while Iteration Statement (2 of 5)</vt:lpstr>
      <vt:lpstr>Common Programming Error 3.2</vt:lpstr>
      <vt:lpstr>Common Programming Error 3.3</vt:lpstr>
      <vt:lpstr>3.7 The while Iteration Statement (3 of 5)</vt:lpstr>
      <vt:lpstr>3.7 The while Iteration Statement (4 of 5)</vt:lpstr>
      <vt:lpstr>Figure 3.4 Flowcharting the while Iteration Statement</vt:lpstr>
      <vt:lpstr>3.7 The while Iteration Statement (5 of 5)</vt:lpstr>
      <vt:lpstr>3.8 Formulating Algorithms Case Study 1: Counter-Controlled Iteration (1 of 6)</vt:lpstr>
      <vt:lpstr>3.8 Formulating Algorithms Case Study 1: Counter-Controlled Iteration (2 of 6)</vt:lpstr>
      <vt:lpstr>3.8 Formulating Algorithms Case Study 1: Counter-Controlled Iteration (3 of 6)</vt:lpstr>
      <vt:lpstr>Figure 3.5 Pseudocode Algorithm That Uses Counter-Controlled Iteration to Solve the Class-Average Problem</vt:lpstr>
      <vt:lpstr>Figure 3.6 Class-Average Problem with Counter-Controlled Iteration (1 of 2)</vt:lpstr>
      <vt:lpstr>Figure 3.6 Class-Average Problem with Counter-Controlled Iteration (2 of 2)</vt:lpstr>
      <vt:lpstr>3.8 Formulating Algorithms Case Study 1: Counter-Controlled Iteration (4 of 6)</vt:lpstr>
      <vt:lpstr>3.8 Formulating Algorithms Case Study 1: Counter-Controlled Iteration (5 of 6)</vt:lpstr>
      <vt:lpstr>Common Programming Error 3.4</vt:lpstr>
      <vt:lpstr>Error-Prevention Tip 3.4</vt:lpstr>
      <vt:lpstr>3.8 Formulating Algorithms Case Study 1: Counter-Controlled Iteration (6 of 6)</vt:lpstr>
      <vt:lpstr>3.9 Formulating Algorithms with Top-Down, Stepwise Refinement Case Study 2: Sentinel-Controlled Iteration (1 of 21)</vt:lpstr>
      <vt:lpstr>3.9 Formulating Algorithms with Top-Down, Stepwise Refinement Case Study 2: Sentinel-Controlled Iteration (2 of 21)</vt:lpstr>
      <vt:lpstr>3.9 Formulating Algorithms with Top-Down, Stepwise Refinement Case Study 2: Sentinel-Controlled Iteration (3 of 21)</vt:lpstr>
      <vt:lpstr>3.9 Formulating Algorithms with Top-Down, Stepwise Refinement Case Study 2: Sentinel-Controlled Iteration (4 of 21)</vt:lpstr>
      <vt:lpstr>3.9 Formulating Algorithms with Top-Down, Stepwise Refinement Case Study 2: Sentinel-Controlled Iteration (5 of 21)</vt:lpstr>
      <vt:lpstr>Software Engineering Observation 3.2</vt:lpstr>
      <vt:lpstr>3.9 Formulating Algorithms with Top-Down, Stepwise Refinement Case Study 2: Sentinel-Controlled Iteration (6 of 21)</vt:lpstr>
      <vt:lpstr>3.9 Formulating Algorithms with Top-Down, Stepwise Refinement Case Study 2: Sentinel-Controlled Iteration (7 of 21)</vt:lpstr>
      <vt:lpstr>3.9 Formulating Algorithms with Top-Down, Stepwise Refinement Case Study 2: Sentinel-Controlled Iteration (8 of 21)</vt:lpstr>
      <vt:lpstr>3.9 Formulating Algorithms with Top-Down, Stepwise Refinement Case Study 2: Sentinel-Controlled Iteration (9 of 21)</vt:lpstr>
      <vt:lpstr>3.9 Formulating Algorithms with Top-Down, Stepwise Refinement Case Study 2: Sentinel-Controlled Iteration (10 of 21)</vt:lpstr>
      <vt:lpstr>Common Programming Error 3.5</vt:lpstr>
      <vt:lpstr>Good Programming Practice 3.3</vt:lpstr>
      <vt:lpstr>3.9 Formulating Algorithms with Top-Down, Stepwise Refinement Case Study 2: Sentinel-Controlled Iteration (11 of 21)</vt:lpstr>
      <vt:lpstr>Figure 3.7 Pseudocode Algorithm That Uses Sentinel-Controlled Iteration to Solve the Class-Average Problem</vt:lpstr>
      <vt:lpstr>Software Engineering Observation 3.3</vt:lpstr>
      <vt:lpstr>3.9 Formulating Algorithms with Top-Down, Stepwise Refinement Case Study 2: Sentinel-Controlled Iteration (12 of 21)</vt:lpstr>
      <vt:lpstr>Software Engineering Observation 3.4</vt:lpstr>
      <vt:lpstr>3.9 Formulating Algorithms with Top-Down, Stepwise Refinement Case Study 2: Sentinel-Controlled Iteration (13 of 21)</vt:lpstr>
      <vt:lpstr>Figure 3.8 Class-Average Program with Sentinel-Controlled Iteration (1 of 3)</vt:lpstr>
      <vt:lpstr>Figure 3.8 Class-Average Program with Sentinel-Controlled Iteration (2 of 3)</vt:lpstr>
      <vt:lpstr>Figure 3.8 Class-Average Program with Sentinel-Controlled Iteration (3 of 3)</vt:lpstr>
      <vt:lpstr>3.9 Formulating Algorithms with Top-Down, Stepwise Refinement Case Study 2: Sentinel-Controlled Iteration (14 of 21)</vt:lpstr>
      <vt:lpstr>Error-Prevention Tip 3.5</vt:lpstr>
      <vt:lpstr>3.9 Formulating Algorithms with Top-Down, Stepwise Refinement Case Study 2: Sentinel-Controlled Iteration (15 of 21)</vt:lpstr>
      <vt:lpstr>3.9 Formulating Algorithms with Top-Down, Stepwise Refinement Case Study 2: Sentinel-Controlled Iteration (16 of 21)</vt:lpstr>
      <vt:lpstr>3.9 Formulating Algorithms with Top-Down, Stepwise Refinement Case Study 2: Sentinel-Controlled Iteration (17 of 21)</vt:lpstr>
      <vt:lpstr>3.9 Formulating Algorithms with Top-Down, Stepwise Refinement Case Study 2: Sentinel-Controlled Iteration (18 of 21)</vt:lpstr>
      <vt:lpstr>3.9 Formulating Algorithms with Top-Down, Stepwise Refinement Case Study 2: Sentinel-Controlled Iteration (19 of 21)</vt:lpstr>
      <vt:lpstr>3.9 Formulating Algorithms with Top-Down, Stepwise Refinement Case Study 2: Sentinel-Controlled Iteration (20 of 21)</vt:lpstr>
      <vt:lpstr>3.9 Formulating Algorithms with Top-Down, Stepwise Refinement Case Study 2: Sentinel-Controlled Iteration (21 of 21)</vt:lpstr>
      <vt:lpstr>Common Programming Error 3.6</vt:lpstr>
      <vt:lpstr>Common Programming Error 3.7</vt:lpstr>
      <vt:lpstr>Error-Prevention Tip 3.6</vt:lpstr>
      <vt:lpstr>3.10 Formulating Algorithms with Top-Down, Stepwise Refinement Case Study 3: Nested Control Statements (1 of 11)</vt:lpstr>
      <vt:lpstr>3.10 Formulating Algorithms with Top-Down, Stepwise Refinement Case Study 3: Nested Control Statements (2 of 11)</vt:lpstr>
      <vt:lpstr>3.10 Formulating Algorithms with Top-Down, Stepwise Refinement Case Study 3: Nested Control Statements (3 of 11)</vt:lpstr>
      <vt:lpstr>3.10 Formulating Algorithms with Top-Down, Stepwise Refinement Case Study 3: Nested Control Statements (4 of 11)</vt:lpstr>
      <vt:lpstr>3.10 Formulating Algorithms with Top-Down, Stepwise Refinement Case Study 3: Nested Control Statements (5 of 11)</vt:lpstr>
      <vt:lpstr>3.10 Formulating Algorithms with Top-Down, Stepwise Refinement Case Study 3: Nested Control Statements (6 of 11)</vt:lpstr>
      <vt:lpstr>3.10 Formulating Algorithms with Top-Down, Stepwise Refinement Case Study 3: Nested Control Statements (7 of 11)</vt:lpstr>
      <vt:lpstr>3.10 Formulating Algorithms with Top-Down, Stepwise Refinement Case Study 3: Nested Control Statements (8 of 11)</vt:lpstr>
      <vt:lpstr>3.10 Formulating Algorithms with Top-Down, Stepwise Refinement Case Study 3: Nested Control Statements (9 of 11)</vt:lpstr>
      <vt:lpstr>3.10 Formulating Algorithms with Top-Down, Stepwise Refinement Case Study 3: Nested Control Statements (10 of 11)</vt:lpstr>
      <vt:lpstr>3.10 Formulating Algorithms with Top-Down, Stepwise Refinement Case Study 3: Nested Control Statements (11 of 11)</vt:lpstr>
      <vt:lpstr>Figure 3.9 Pseudocode for Examination-Results Problem</vt:lpstr>
      <vt:lpstr>Software Engineering Observation 3.5</vt:lpstr>
      <vt:lpstr>Software Engineering Observation 3.6</vt:lpstr>
      <vt:lpstr>Figure 3.10 Analysis of Examination Results (1 of 4)</vt:lpstr>
      <vt:lpstr>Figure 3.10 Analysis of Examination Results (2 of 4)</vt:lpstr>
      <vt:lpstr>Figure 3.10 Analysis of Examination Results (3 of 4)</vt:lpstr>
      <vt:lpstr>Figure 3.10 Analysis of Examination Results (4 of 4)</vt:lpstr>
      <vt:lpstr>3.11 Assignment Operators (1 of 2)</vt:lpstr>
      <vt:lpstr>3.11 Assignment Operators (2 of 2)</vt:lpstr>
      <vt:lpstr>Figure 3.11 Arithmetic Assignment Operators</vt:lpstr>
      <vt:lpstr>3.12 Increment and Decrement Operators (1 of 8)</vt:lpstr>
      <vt:lpstr>3.12 Increment and Decrement Operators (2 of 8)</vt:lpstr>
      <vt:lpstr>Figure 3.12 Increment and Decrement Operators</vt:lpstr>
      <vt:lpstr>3.12 Increment and Decrement Operators (3 of 8)</vt:lpstr>
      <vt:lpstr>Figure 3.13 Preincrementing and Postincrementing (1 of 2)</vt:lpstr>
      <vt:lpstr>Figure 3.13 Preincrementing and Postincrementing (2 of 2)</vt:lpstr>
      <vt:lpstr>3.12 Increment and Decrement Operators (4 of 8)</vt:lpstr>
      <vt:lpstr>Good Programming Practice 3.4</vt:lpstr>
      <vt:lpstr>3.12 Increment and Decrement Operators (5 of 8)</vt:lpstr>
      <vt:lpstr>3.12 Increment and Decrement Operators (6 of 8)</vt:lpstr>
      <vt:lpstr>3.12 Increment and Decrement Operators (7 of 8)</vt:lpstr>
      <vt:lpstr>Common Programming Error 3.8</vt:lpstr>
      <vt:lpstr>Error-Prevention Tip 3.7</vt:lpstr>
      <vt:lpstr>3.12 Increment and Decrement Operators (8 of 8)</vt:lpstr>
      <vt:lpstr>Figure 3.14 Precedence and associativity of the operators encountered so far in the text</vt:lpstr>
      <vt:lpstr>3.13 Secure C Programming (1 of 7)</vt:lpstr>
      <vt:lpstr>3.13 Secure C Programming (2 of 7)</vt:lpstr>
      <vt:lpstr>3.13 Secure C Programming (3 of 7)</vt:lpstr>
      <vt:lpstr>3.13 Secure C Programming (4 of 7)</vt:lpstr>
      <vt:lpstr>3.13 Secure C Programming (5 of 7)</vt:lpstr>
      <vt:lpstr>3.13 Secure C Programming (6 of 7)</vt:lpstr>
      <vt:lpstr>3.13 Secure C Programming (7 of 7)</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8e</dc:title>
  <dc:subject>Computer Science</dc:subject>
  <dc:creator>Paul Deitel/Harvey Deitel</dc:creator>
  <cp:keywords>C How to Program</cp:keywords>
  <cp:lastModifiedBy>KV, Suman (Cognizant)</cp:lastModifiedBy>
  <cp:revision>1211</cp:revision>
  <dcterms:modified xsi:type="dcterms:W3CDTF">2018-04-11T11:00:50Z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